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301" r:id="rId2"/>
    <p:sldId id="322" r:id="rId3"/>
    <p:sldId id="302" r:id="rId4"/>
    <p:sldId id="303" r:id="rId5"/>
    <p:sldId id="304" r:id="rId6"/>
    <p:sldId id="319" r:id="rId7"/>
    <p:sldId id="320" r:id="rId8"/>
    <p:sldId id="321" r:id="rId9"/>
    <p:sldId id="305" r:id="rId10"/>
    <p:sldId id="306" r:id="rId11"/>
    <p:sldId id="308" r:id="rId12"/>
    <p:sldId id="307" r:id="rId13"/>
    <p:sldId id="309" r:id="rId14"/>
    <p:sldId id="310" r:id="rId15"/>
    <p:sldId id="316" r:id="rId16"/>
    <p:sldId id="314" r:id="rId17"/>
    <p:sldId id="317" r:id="rId18"/>
    <p:sldId id="315" r:id="rId19"/>
    <p:sldId id="311" r:id="rId20"/>
    <p:sldId id="312" r:id="rId21"/>
    <p:sldId id="313" r:id="rId22"/>
    <p:sldId id="318" r:id="rId2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415"/>
    <p:restoredTop sz="90968"/>
  </p:normalViewPr>
  <p:slideViewPr>
    <p:cSldViewPr>
      <p:cViewPr>
        <p:scale>
          <a:sx n="76" d="100"/>
          <a:sy n="76" d="100"/>
        </p:scale>
        <p:origin x="1560" y="8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95F4F5-2488-0E42-A12D-F6002D6EC7A9}" type="doc">
      <dgm:prSet loTypeId="urn:microsoft.com/office/officeart/2005/8/layout/process2" loCatId="" qsTypeId="urn:microsoft.com/office/officeart/2005/8/quickstyle/simple4" qsCatId="simple" csTypeId="urn:microsoft.com/office/officeart/2005/8/colors/accent1_2" csCatId="accent1" phldr="1"/>
      <dgm:spPr/>
    </dgm:pt>
    <dgm:pt modelId="{C5D000E8-5F8B-4647-B844-07B6F4110782}">
      <dgm:prSet phldrT="[Text]"/>
      <dgm:spPr>
        <a:solidFill>
          <a:srgbClr val="002060"/>
        </a:solidFill>
      </dgm:spPr>
      <dgm:t>
        <a:bodyPr/>
        <a:lstStyle/>
        <a:p>
          <a:r>
            <a:rPr lang="en-US" altLang="zh-CN" dirty="0" smtClean="0"/>
            <a:t>Combine</a:t>
          </a:r>
          <a:r>
            <a:rPr lang="zh-CN" altLang="en-US" dirty="0" smtClean="0"/>
            <a:t> </a:t>
          </a:r>
          <a:r>
            <a:rPr lang="en-US" altLang="zh-CN" dirty="0" smtClean="0"/>
            <a:t>individual</a:t>
          </a:r>
          <a:r>
            <a:rPr lang="zh-CN" altLang="en-US" dirty="0" smtClean="0"/>
            <a:t> </a:t>
          </a:r>
          <a:r>
            <a:rPr lang="en-US" altLang="zh-CN" dirty="0" smtClean="0"/>
            <a:t>observations</a:t>
          </a:r>
          <a:endParaRPr lang="zh-CN" altLang="en-US" dirty="0"/>
        </a:p>
      </dgm:t>
    </dgm:pt>
    <dgm:pt modelId="{07DC1A4B-2647-0949-A1C2-8124B421C770}" type="parTrans" cxnId="{B7097ACB-8ACD-6A48-AA3D-AD594966581A}">
      <dgm:prSet/>
      <dgm:spPr/>
      <dgm:t>
        <a:bodyPr/>
        <a:lstStyle/>
        <a:p>
          <a:endParaRPr lang="zh-CN" altLang="en-US"/>
        </a:p>
      </dgm:t>
    </dgm:pt>
    <dgm:pt modelId="{9046CE44-2C78-0F48-B07B-C735F30B6007}" type="sibTrans" cxnId="{B7097ACB-8ACD-6A48-AA3D-AD594966581A}">
      <dgm:prSet/>
      <dgm:spPr/>
      <dgm:t>
        <a:bodyPr/>
        <a:lstStyle/>
        <a:p>
          <a:endParaRPr lang="zh-CN" altLang="en-US"/>
        </a:p>
      </dgm:t>
    </dgm:pt>
    <dgm:pt modelId="{1E767CD5-1E02-E04E-B32D-A65EE81C4CC8}">
      <dgm:prSet phldrT="[Text]"/>
      <dgm:spPr>
        <a:solidFill>
          <a:srgbClr val="002060"/>
        </a:solidFill>
      </dgm:spPr>
      <dgm:t>
        <a:bodyPr/>
        <a:lstStyle/>
        <a:p>
          <a:r>
            <a:rPr lang="en-US" altLang="zh-CN" dirty="0" smtClean="0"/>
            <a:t>fit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remove</a:t>
          </a:r>
          <a:r>
            <a:rPr lang="zh-CN" altLang="en-US" dirty="0" smtClean="0"/>
            <a:t> </a:t>
          </a:r>
          <a:r>
            <a:rPr lang="en-US" altLang="zh-CN" dirty="0" smtClean="0"/>
            <a:t>baselines</a:t>
          </a:r>
          <a:endParaRPr lang="zh-CN" altLang="en-US" dirty="0"/>
        </a:p>
      </dgm:t>
    </dgm:pt>
    <dgm:pt modelId="{E67C79E5-0948-724B-A5D9-91EA137A1372}" type="parTrans" cxnId="{7D730C04-BA66-FE48-B4B2-EAA874BC8D64}">
      <dgm:prSet/>
      <dgm:spPr/>
      <dgm:t>
        <a:bodyPr/>
        <a:lstStyle/>
        <a:p>
          <a:endParaRPr lang="zh-CN" altLang="en-US"/>
        </a:p>
      </dgm:t>
    </dgm:pt>
    <dgm:pt modelId="{FEB9B9B6-E875-D149-A804-E543BEB7E76C}" type="sibTrans" cxnId="{7D730C04-BA66-FE48-B4B2-EAA874BC8D64}">
      <dgm:prSet/>
      <dgm:spPr/>
      <dgm:t>
        <a:bodyPr/>
        <a:lstStyle/>
        <a:p>
          <a:endParaRPr lang="zh-CN" altLang="en-US"/>
        </a:p>
      </dgm:t>
    </dgm:pt>
    <dgm:pt modelId="{A806F4B4-33F3-0F43-BBB0-A6286553B9DE}">
      <dgm:prSet phldrT="[Text]"/>
      <dgm:spPr>
        <a:solidFill>
          <a:srgbClr val="002060"/>
        </a:solidFill>
      </dgm:spPr>
      <dgm:t>
        <a:bodyPr/>
        <a:lstStyle/>
        <a:p>
          <a:r>
            <a:rPr lang="en-US" altLang="zh-CN" dirty="0" smtClean="0"/>
            <a:t>Convert</a:t>
          </a:r>
          <a:r>
            <a:rPr lang="zh-CN" altLang="en-US" dirty="0" smtClean="0"/>
            <a:t> </a:t>
          </a:r>
          <a:r>
            <a:rPr lang="en-US" altLang="zh-CN" dirty="0" smtClean="0"/>
            <a:t>GILDAS</a:t>
          </a:r>
          <a:r>
            <a:rPr lang="zh-CN" altLang="en-US" dirty="0" smtClean="0"/>
            <a:t> </a:t>
          </a:r>
          <a:r>
            <a:rPr lang="en-US" altLang="zh-CN" dirty="0" smtClean="0"/>
            <a:t>files</a:t>
          </a:r>
          <a:r>
            <a:rPr lang="zh-CN" altLang="en-US" dirty="0" smtClean="0"/>
            <a:t> </a:t>
          </a:r>
          <a:r>
            <a:rPr lang="en-US" altLang="zh-CN" dirty="0" smtClean="0"/>
            <a:t>to</a:t>
          </a:r>
          <a:r>
            <a:rPr lang="zh-CN" altLang="en-US" dirty="0" smtClean="0"/>
            <a:t> </a:t>
          </a:r>
          <a:r>
            <a:rPr lang="en-US" altLang="zh-CN" dirty="0" smtClean="0"/>
            <a:t>FITS</a:t>
          </a:r>
          <a:r>
            <a:rPr lang="zh-CN" altLang="en-US" dirty="0" smtClean="0"/>
            <a:t> </a:t>
          </a:r>
          <a:r>
            <a:rPr lang="en-US" altLang="zh-CN" dirty="0" smtClean="0"/>
            <a:t>cubes</a:t>
          </a:r>
          <a:endParaRPr lang="zh-CN" altLang="en-US" dirty="0"/>
        </a:p>
      </dgm:t>
    </dgm:pt>
    <dgm:pt modelId="{1750651F-95C5-934C-90C8-3A0131F2BF16}" type="parTrans" cxnId="{011C35C5-DDF5-E845-8D3F-05422E061E83}">
      <dgm:prSet/>
      <dgm:spPr/>
      <dgm:t>
        <a:bodyPr/>
        <a:lstStyle/>
        <a:p>
          <a:endParaRPr lang="zh-CN" altLang="en-US"/>
        </a:p>
      </dgm:t>
    </dgm:pt>
    <dgm:pt modelId="{6E67DF4F-B4A8-2F41-896B-35FDFE4CECA2}" type="sibTrans" cxnId="{011C35C5-DDF5-E845-8D3F-05422E061E83}">
      <dgm:prSet/>
      <dgm:spPr/>
      <dgm:t>
        <a:bodyPr/>
        <a:lstStyle/>
        <a:p>
          <a:endParaRPr lang="zh-CN" altLang="en-US"/>
        </a:p>
      </dgm:t>
    </dgm:pt>
    <dgm:pt modelId="{1D5503A3-1C35-3340-94A6-2D9FB6A4CCCF}" type="pres">
      <dgm:prSet presAssocID="{8F95F4F5-2488-0E42-A12D-F6002D6EC7A9}" presName="linearFlow" presStyleCnt="0">
        <dgm:presLayoutVars>
          <dgm:resizeHandles val="exact"/>
        </dgm:presLayoutVars>
      </dgm:prSet>
      <dgm:spPr/>
    </dgm:pt>
    <dgm:pt modelId="{7E120789-6504-F24E-A389-32271C5CF286}" type="pres">
      <dgm:prSet presAssocID="{C5D000E8-5F8B-4647-B844-07B6F411078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2257CE1-8982-564F-B9E4-91671BF79D06}" type="pres">
      <dgm:prSet presAssocID="{9046CE44-2C78-0F48-B07B-C735F30B6007}" presName="sibTrans" presStyleLbl="sibTrans2D1" presStyleIdx="0" presStyleCnt="2"/>
      <dgm:spPr/>
      <dgm:t>
        <a:bodyPr/>
        <a:lstStyle/>
        <a:p>
          <a:endParaRPr lang="zh-CN" altLang="en-US"/>
        </a:p>
      </dgm:t>
    </dgm:pt>
    <dgm:pt modelId="{0DD58246-7DF7-FF47-B735-046136C316E4}" type="pres">
      <dgm:prSet presAssocID="{9046CE44-2C78-0F48-B07B-C735F30B6007}" presName="connectorText" presStyleLbl="sibTrans2D1" presStyleIdx="0" presStyleCnt="2"/>
      <dgm:spPr/>
      <dgm:t>
        <a:bodyPr/>
        <a:lstStyle/>
        <a:p>
          <a:endParaRPr lang="zh-CN" altLang="en-US"/>
        </a:p>
      </dgm:t>
    </dgm:pt>
    <dgm:pt modelId="{CA1109C2-67C9-DD4D-8D13-0945A4866A89}" type="pres">
      <dgm:prSet presAssocID="{1E767CD5-1E02-E04E-B32D-A65EE81C4CC8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2BCE18A-EDA3-354E-85AC-FF1D587DF33D}" type="pres">
      <dgm:prSet presAssocID="{FEB9B9B6-E875-D149-A804-E543BEB7E76C}" presName="sibTrans" presStyleLbl="sibTrans2D1" presStyleIdx="1" presStyleCnt="2"/>
      <dgm:spPr/>
      <dgm:t>
        <a:bodyPr/>
        <a:lstStyle/>
        <a:p>
          <a:endParaRPr lang="zh-CN" altLang="en-US"/>
        </a:p>
      </dgm:t>
    </dgm:pt>
    <dgm:pt modelId="{68BFE1C5-5C67-C347-9F3F-38806F65A762}" type="pres">
      <dgm:prSet presAssocID="{FEB9B9B6-E875-D149-A804-E543BEB7E76C}" presName="connectorText" presStyleLbl="sibTrans2D1" presStyleIdx="1" presStyleCnt="2"/>
      <dgm:spPr/>
      <dgm:t>
        <a:bodyPr/>
        <a:lstStyle/>
        <a:p>
          <a:endParaRPr lang="zh-CN" altLang="en-US"/>
        </a:p>
      </dgm:t>
    </dgm:pt>
    <dgm:pt modelId="{16B66B8A-749B-1147-9CD2-5C6D8A002A32}" type="pres">
      <dgm:prSet presAssocID="{A806F4B4-33F3-0F43-BBB0-A6286553B9D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58335B0-59F2-5647-B43B-87C75B17AC9B}" type="presOf" srcId="{9046CE44-2C78-0F48-B07B-C735F30B6007}" destId="{0DD58246-7DF7-FF47-B735-046136C316E4}" srcOrd="1" destOrd="0" presId="urn:microsoft.com/office/officeart/2005/8/layout/process2"/>
    <dgm:cxn modelId="{F5D5D225-35C1-794A-BF01-842F5DE86EA9}" type="presOf" srcId="{1E767CD5-1E02-E04E-B32D-A65EE81C4CC8}" destId="{CA1109C2-67C9-DD4D-8D13-0945A4866A89}" srcOrd="0" destOrd="0" presId="urn:microsoft.com/office/officeart/2005/8/layout/process2"/>
    <dgm:cxn modelId="{8085939C-CEB6-DC4A-B6E4-4C93BEF766A5}" type="presOf" srcId="{FEB9B9B6-E875-D149-A804-E543BEB7E76C}" destId="{68BFE1C5-5C67-C347-9F3F-38806F65A762}" srcOrd="1" destOrd="0" presId="urn:microsoft.com/office/officeart/2005/8/layout/process2"/>
    <dgm:cxn modelId="{36BE88DB-B698-2345-9DA0-4E14FF94EE2C}" type="presOf" srcId="{FEB9B9B6-E875-D149-A804-E543BEB7E76C}" destId="{12BCE18A-EDA3-354E-85AC-FF1D587DF33D}" srcOrd="0" destOrd="0" presId="urn:microsoft.com/office/officeart/2005/8/layout/process2"/>
    <dgm:cxn modelId="{2F4D0810-FB6E-6E4D-87A3-2B67052E070E}" type="presOf" srcId="{8F95F4F5-2488-0E42-A12D-F6002D6EC7A9}" destId="{1D5503A3-1C35-3340-94A6-2D9FB6A4CCCF}" srcOrd="0" destOrd="0" presId="urn:microsoft.com/office/officeart/2005/8/layout/process2"/>
    <dgm:cxn modelId="{340D1551-10D6-0149-B5CF-1D27AA2E84B7}" type="presOf" srcId="{9046CE44-2C78-0F48-B07B-C735F30B6007}" destId="{22257CE1-8982-564F-B9E4-91671BF79D06}" srcOrd="0" destOrd="0" presId="urn:microsoft.com/office/officeart/2005/8/layout/process2"/>
    <dgm:cxn modelId="{011C35C5-DDF5-E845-8D3F-05422E061E83}" srcId="{8F95F4F5-2488-0E42-A12D-F6002D6EC7A9}" destId="{A806F4B4-33F3-0F43-BBB0-A6286553B9DE}" srcOrd="2" destOrd="0" parTransId="{1750651F-95C5-934C-90C8-3A0131F2BF16}" sibTransId="{6E67DF4F-B4A8-2F41-896B-35FDFE4CECA2}"/>
    <dgm:cxn modelId="{7338DB2D-7C34-D948-8A8A-882F50474BD6}" type="presOf" srcId="{A806F4B4-33F3-0F43-BBB0-A6286553B9DE}" destId="{16B66B8A-749B-1147-9CD2-5C6D8A002A32}" srcOrd="0" destOrd="0" presId="urn:microsoft.com/office/officeart/2005/8/layout/process2"/>
    <dgm:cxn modelId="{19CBA0D8-9D86-D94D-BD8B-024988A7D214}" type="presOf" srcId="{C5D000E8-5F8B-4647-B844-07B6F4110782}" destId="{7E120789-6504-F24E-A389-32271C5CF286}" srcOrd="0" destOrd="0" presId="urn:microsoft.com/office/officeart/2005/8/layout/process2"/>
    <dgm:cxn modelId="{B7097ACB-8ACD-6A48-AA3D-AD594966581A}" srcId="{8F95F4F5-2488-0E42-A12D-F6002D6EC7A9}" destId="{C5D000E8-5F8B-4647-B844-07B6F4110782}" srcOrd="0" destOrd="0" parTransId="{07DC1A4B-2647-0949-A1C2-8124B421C770}" sibTransId="{9046CE44-2C78-0F48-B07B-C735F30B6007}"/>
    <dgm:cxn modelId="{7D730C04-BA66-FE48-B4B2-EAA874BC8D64}" srcId="{8F95F4F5-2488-0E42-A12D-F6002D6EC7A9}" destId="{1E767CD5-1E02-E04E-B32D-A65EE81C4CC8}" srcOrd="1" destOrd="0" parTransId="{E67C79E5-0948-724B-A5D9-91EA137A1372}" sibTransId="{FEB9B9B6-E875-D149-A804-E543BEB7E76C}"/>
    <dgm:cxn modelId="{4CB13652-5B88-804F-BF2A-5DD54F94E4E4}" type="presParOf" srcId="{1D5503A3-1C35-3340-94A6-2D9FB6A4CCCF}" destId="{7E120789-6504-F24E-A389-32271C5CF286}" srcOrd="0" destOrd="0" presId="urn:microsoft.com/office/officeart/2005/8/layout/process2"/>
    <dgm:cxn modelId="{98ECD1CE-4D06-0A4D-914E-4E2AD365B221}" type="presParOf" srcId="{1D5503A3-1C35-3340-94A6-2D9FB6A4CCCF}" destId="{22257CE1-8982-564F-B9E4-91671BF79D06}" srcOrd="1" destOrd="0" presId="urn:microsoft.com/office/officeart/2005/8/layout/process2"/>
    <dgm:cxn modelId="{54E18607-0B3C-DF42-B315-76C20066309D}" type="presParOf" srcId="{22257CE1-8982-564F-B9E4-91671BF79D06}" destId="{0DD58246-7DF7-FF47-B735-046136C316E4}" srcOrd="0" destOrd="0" presId="urn:microsoft.com/office/officeart/2005/8/layout/process2"/>
    <dgm:cxn modelId="{1EC7780F-E15A-7F47-8E01-869EA619D1DF}" type="presParOf" srcId="{1D5503A3-1C35-3340-94A6-2D9FB6A4CCCF}" destId="{CA1109C2-67C9-DD4D-8D13-0945A4866A89}" srcOrd="2" destOrd="0" presId="urn:microsoft.com/office/officeart/2005/8/layout/process2"/>
    <dgm:cxn modelId="{6C516C6C-40C4-BA48-A3A9-7C9A5B78CD69}" type="presParOf" srcId="{1D5503A3-1C35-3340-94A6-2D9FB6A4CCCF}" destId="{12BCE18A-EDA3-354E-85AC-FF1D587DF33D}" srcOrd="3" destOrd="0" presId="urn:microsoft.com/office/officeart/2005/8/layout/process2"/>
    <dgm:cxn modelId="{0E3A947C-2F9C-9A47-91B4-F44673146F9F}" type="presParOf" srcId="{12BCE18A-EDA3-354E-85AC-FF1D587DF33D}" destId="{68BFE1C5-5C67-C347-9F3F-38806F65A762}" srcOrd="0" destOrd="0" presId="urn:microsoft.com/office/officeart/2005/8/layout/process2"/>
    <dgm:cxn modelId="{77843294-C14E-F246-B8A1-4646E4125BC4}" type="presParOf" srcId="{1D5503A3-1C35-3340-94A6-2D9FB6A4CCCF}" destId="{16B66B8A-749B-1147-9CD2-5C6D8A002A32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F95F4F5-2488-0E42-A12D-F6002D6EC7A9}" type="doc">
      <dgm:prSet loTypeId="urn:microsoft.com/office/officeart/2005/8/layout/process2" loCatId="" qsTypeId="urn:microsoft.com/office/officeart/2005/8/quickstyle/simple4" qsCatId="simple" csTypeId="urn:microsoft.com/office/officeart/2005/8/colors/accent1_2" csCatId="accent1" phldr="1"/>
      <dgm:spPr/>
    </dgm:pt>
    <dgm:pt modelId="{C5D000E8-5F8B-4647-B844-07B6F4110782}">
      <dgm:prSet phldrT="[Text]"/>
      <dgm:spPr>
        <a:solidFill>
          <a:srgbClr val="002060"/>
        </a:solidFill>
      </dgm:spPr>
      <dgm:t>
        <a:bodyPr/>
        <a:lstStyle/>
        <a:p>
          <a:r>
            <a:rPr lang="en-US" altLang="zh-CN" dirty="0" smtClean="0"/>
            <a:t>Update</a:t>
          </a:r>
          <a:r>
            <a:rPr lang="zh-CN" altLang="en-US" dirty="0" smtClean="0"/>
            <a:t> </a:t>
          </a:r>
          <a:r>
            <a:rPr lang="en-US" altLang="zh-CN" dirty="0" smtClean="0"/>
            <a:t>FITS</a:t>
          </a:r>
          <a:r>
            <a:rPr lang="zh-CN" altLang="en-US" dirty="0" smtClean="0"/>
            <a:t> </a:t>
          </a:r>
          <a:r>
            <a:rPr lang="en-US" altLang="zh-CN" dirty="0" smtClean="0"/>
            <a:t>header</a:t>
          </a:r>
          <a:endParaRPr lang="zh-CN" altLang="en-US" dirty="0"/>
        </a:p>
      </dgm:t>
    </dgm:pt>
    <dgm:pt modelId="{07DC1A4B-2647-0949-A1C2-8124B421C770}" type="parTrans" cxnId="{B7097ACB-8ACD-6A48-AA3D-AD594966581A}">
      <dgm:prSet/>
      <dgm:spPr/>
      <dgm:t>
        <a:bodyPr/>
        <a:lstStyle/>
        <a:p>
          <a:endParaRPr lang="zh-CN" altLang="en-US"/>
        </a:p>
      </dgm:t>
    </dgm:pt>
    <dgm:pt modelId="{9046CE44-2C78-0F48-B07B-C735F30B6007}" type="sibTrans" cxnId="{B7097ACB-8ACD-6A48-AA3D-AD594966581A}">
      <dgm:prSet/>
      <dgm:spPr/>
      <dgm:t>
        <a:bodyPr/>
        <a:lstStyle/>
        <a:p>
          <a:endParaRPr lang="zh-CN" altLang="en-US"/>
        </a:p>
      </dgm:t>
    </dgm:pt>
    <dgm:pt modelId="{1E767CD5-1E02-E04E-B32D-A65EE81C4CC8}">
      <dgm:prSet phldrT="[Text]"/>
      <dgm:spPr>
        <a:solidFill>
          <a:srgbClr val="002060"/>
        </a:solidFill>
      </dgm:spPr>
      <dgm:t>
        <a:bodyPr/>
        <a:lstStyle/>
        <a:p>
          <a:r>
            <a:rPr lang="en-US" altLang="zh-CN" dirty="0" smtClean="0"/>
            <a:t>Produce</a:t>
          </a:r>
          <a:r>
            <a:rPr lang="zh-CN" altLang="en-US" dirty="0" smtClean="0"/>
            <a:t> </a:t>
          </a:r>
          <a:r>
            <a:rPr lang="en-US" altLang="zh-CN" dirty="0" smtClean="0"/>
            <a:t>moment</a:t>
          </a:r>
          <a:r>
            <a:rPr lang="zh-CN" altLang="en-US" dirty="0" smtClean="0"/>
            <a:t> </a:t>
          </a:r>
          <a:r>
            <a:rPr lang="en-US" altLang="zh-CN" dirty="0" smtClean="0"/>
            <a:t>0,</a:t>
          </a:r>
          <a:r>
            <a:rPr lang="zh-CN" altLang="en-US" dirty="0" smtClean="0"/>
            <a:t> </a:t>
          </a:r>
          <a:r>
            <a:rPr lang="en-US" altLang="zh-CN" dirty="0" smtClean="0"/>
            <a:t>1,</a:t>
          </a:r>
          <a:r>
            <a:rPr lang="zh-CN" altLang="en-US" dirty="0" smtClean="0"/>
            <a:t> </a:t>
          </a:r>
          <a:r>
            <a:rPr lang="en-US" altLang="zh-CN" dirty="0" smtClean="0"/>
            <a:t>2</a:t>
          </a:r>
          <a:r>
            <a:rPr lang="zh-CN" altLang="en-US" dirty="0" smtClean="0"/>
            <a:t> </a:t>
          </a:r>
          <a:r>
            <a:rPr lang="en-US" altLang="zh-CN" dirty="0" smtClean="0"/>
            <a:t>maps</a:t>
          </a:r>
          <a:endParaRPr lang="zh-CN" altLang="en-US" dirty="0"/>
        </a:p>
      </dgm:t>
    </dgm:pt>
    <dgm:pt modelId="{E67C79E5-0948-724B-A5D9-91EA137A1372}" type="parTrans" cxnId="{7D730C04-BA66-FE48-B4B2-EAA874BC8D64}">
      <dgm:prSet/>
      <dgm:spPr/>
      <dgm:t>
        <a:bodyPr/>
        <a:lstStyle/>
        <a:p>
          <a:endParaRPr lang="zh-CN" altLang="en-US"/>
        </a:p>
      </dgm:t>
    </dgm:pt>
    <dgm:pt modelId="{FEB9B9B6-E875-D149-A804-E543BEB7E76C}" type="sibTrans" cxnId="{7D730C04-BA66-FE48-B4B2-EAA874BC8D64}">
      <dgm:prSet/>
      <dgm:spPr/>
      <dgm:t>
        <a:bodyPr/>
        <a:lstStyle/>
        <a:p>
          <a:endParaRPr lang="zh-CN" altLang="en-US"/>
        </a:p>
      </dgm:t>
    </dgm:pt>
    <dgm:pt modelId="{A806F4B4-33F3-0F43-BBB0-A6286553B9DE}">
      <dgm:prSet phldrT="[Text]"/>
      <dgm:spPr>
        <a:solidFill>
          <a:srgbClr val="002060"/>
        </a:solidFill>
      </dgm:spPr>
      <dgm:t>
        <a:bodyPr/>
        <a:lstStyle/>
        <a:p>
          <a:r>
            <a:rPr lang="en-US" altLang="zh-CN" dirty="0" smtClean="0"/>
            <a:t>Produce</a:t>
          </a:r>
          <a:r>
            <a:rPr lang="zh-CN" altLang="en-US" dirty="0" smtClean="0"/>
            <a:t> </a:t>
          </a:r>
          <a:r>
            <a:rPr lang="en-US" altLang="zh-CN" dirty="0" smtClean="0"/>
            <a:t>N</a:t>
          </a:r>
          <a:r>
            <a:rPr lang="en-US" altLang="zh-CN" baseline="-25000" dirty="0" smtClean="0"/>
            <a:t>H2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err="1" smtClean="0"/>
            <a:t>T</a:t>
          </a:r>
          <a:r>
            <a:rPr lang="en-US" altLang="zh-CN" baseline="-25000" dirty="0" err="1" smtClean="0"/>
            <a:t>ex</a:t>
          </a:r>
          <a:r>
            <a:rPr lang="zh-CN" altLang="en-US" baseline="-25000" dirty="0" smtClean="0"/>
            <a:t> </a:t>
          </a:r>
          <a:r>
            <a:rPr lang="en-US" altLang="zh-CN" dirty="0" smtClean="0"/>
            <a:t>maps</a:t>
          </a:r>
          <a:endParaRPr lang="zh-CN" altLang="en-US" dirty="0"/>
        </a:p>
      </dgm:t>
    </dgm:pt>
    <dgm:pt modelId="{1750651F-95C5-934C-90C8-3A0131F2BF16}" type="parTrans" cxnId="{011C35C5-DDF5-E845-8D3F-05422E061E83}">
      <dgm:prSet/>
      <dgm:spPr/>
      <dgm:t>
        <a:bodyPr/>
        <a:lstStyle/>
        <a:p>
          <a:endParaRPr lang="zh-CN" altLang="en-US"/>
        </a:p>
      </dgm:t>
    </dgm:pt>
    <dgm:pt modelId="{6E67DF4F-B4A8-2F41-896B-35FDFE4CECA2}" type="sibTrans" cxnId="{011C35C5-DDF5-E845-8D3F-05422E061E83}">
      <dgm:prSet/>
      <dgm:spPr/>
      <dgm:t>
        <a:bodyPr/>
        <a:lstStyle/>
        <a:p>
          <a:endParaRPr lang="zh-CN" altLang="en-US"/>
        </a:p>
      </dgm:t>
    </dgm:pt>
    <dgm:pt modelId="{1D5503A3-1C35-3340-94A6-2D9FB6A4CCCF}" type="pres">
      <dgm:prSet presAssocID="{8F95F4F5-2488-0E42-A12D-F6002D6EC7A9}" presName="linearFlow" presStyleCnt="0">
        <dgm:presLayoutVars>
          <dgm:resizeHandles val="exact"/>
        </dgm:presLayoutVars>
      </dgm:prSet>
      <dgm:spPr/>
    </dgm:pt>
    <dgm:pt modelId="{7E120789-6504-F24E-A389-32271C5CF286}" type="pres">
      <dgm:prSet presAssocID="{C5D000E8-5F8B-4647-B844-07B6F411078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2257CE1-8982-564F-B9E4-91671BF79D06}" type="pres">
      <dgm:prSet presAssocID="{9046CE44-2C78-0F48-B07B-C735F30B6007}" presName="sibTrans" presStyleLbl="sibTrans2D1" presStyleIdx="0" presStyleCnt="2"/>
      <dgm:spPr/>
      <dgm:t>
        <a:bodyPr/>
        <a:lstStyle/>
        <a:p>
          <a:endParaRPr lang="zh-CN" altLang="en-US"/>
        </a:p>
      </dgm:t>
    </dgm:pt>
    <dgm:pt modelId="{0DD58246-7DF7-FF47-B735-046136C316E4}" type="pres">
      <dgm:prSet presAssocID="{9046CE44-2C78-0F48-B07B-C735F30B6007}" presName="connectorText" presStyleLbl="sibTrans2D1" presStyleIdx="0" presStyleCnt="2"/>
      <dgm:spPr/>
      <dgm:t>
        <a:bodyPr/>
        <a:lstStyle/>
        <a:p>
          <a:endParaRPr lang="zh-CN" altLang="en-US"/>
        </a:p>
      </dgm:t>
    </dgm:pt>
    <dgm:pt modelId="{CA1109C2-67C9-DD4D-8D13-0945A4866A89}" type="pres">
      <dgm:prSet presAssocID="{1E767CD5-1E02-E04E-B32D-A65EE81C4CC8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2BCE18A-EDA3-354E-85AC-FF1D587DF33D}" type="pres">
      <dgm:prSet presAssocID="{FEB9B9B6-E875-D149-A804-E543BEB7E76C}" presName="sibTrans" presStyleLbl="sibTrans2D1" presStyleIdx="1" presStyleCnt="2"/>
      <dgm:spPr/>
      <dgm:t>
        <a:bodyPr/>
        <a:lstStyle/>
        <a:p>
          <a:endParaRPr lang="zh-CN" altLang="en-US"/>
        </a:p>
      </dgm:t>
    </dgm:pt>
    <dgm:pt modelId="{68BFE1C5-5C67-C347-9F3F-38806F65A762}" type="pres">
      <dgm:prSet presAssocID="{FEB9B9B6-E875-D149-A804-E543BEB7E76C}" presName="connectorText" presStyleLbl="sibTrans2D1" presStyleIdx="1" presStyleCnt="2"/>
      <dgm:spPr/>
      <dgm:t>
        <a:bodyPr/>
        <a:lstStyle/>
        <a:p>
          <a:endParaRPr lang="zh-CN" altLang="en-US"/>
        </a:p>
      </dgm:t>
    </dgm:pt>
    <dgm:pt modelId="{16B66B8A-749B-1147-9CD2-5C6D8A002A32}" type="pres">
      <dgm:prSet presAssocID="{A806F4B4-33F3-0F43-BBB0-A6286553B9D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94AE2E2-2FF1-FE48-B0FD-18DC62696689}" type="presOf" srcId="{9046CE44-2C78-0F48-B07B-C735F30B6007}" destId="{0DD58246-7DF7-FF47-B735-046136C316E4}" srcOrd="1" destOrd="0" presId="urn:microsoft.com/office/officeart/2005/8/layout/process2"/>
    <dgm:cxn modelId="{2D33BEF7-F0CE-FA4A-A708-62ACB469DA07}" type="presOf" srcId="{9046CE44-2C78-0F48-B07B-C735F30B6007}" destId="{22257CE1-8982-564F-B9E4-91671BF79D06}" srcOrd="0" destOrd="0" presId="urn:microsoft.com/office/officeart/2005/8/layout/process2"/>
    <dgm:cxn modelId="{C9109A68-6357-BE4F-B350-98DC1D2D11C4}" type="presOf" srcId="{FEB9B9B6-E875-D149-A804-E543BEB7E76C}" destId="{68BFE1C5-5C67-C347-9F3F-38806F65A762}" srcOrd="1" destOrd="0" presId="urn:microsoft.com/office/officeart/2005/8/layout/process2"/>
    <dgm:cxn modelId="{011C35C5-DDF5-E845-8D3F-05422E061E83}" srcId="{8F95F4F5-2488-0E42-A12D-F6002D6EC7A9}" destId="{A806F4B4-33F3-0F43-BBB0-A6286553B9DE}" srcOrd="2" destOrd="0" parTransId="{1750651F-95C5-934C-90C8-3A0131F2BF16}" sibTransId="{6E67DF4F-B4A8-2F41-896B-35FDFE4CECA2}"/>
    <dgm:cxn modelId="{3FDB2DD7-B5DB-974B-9CBF-843614BA08F2}" type="presOf" srcId="{A806F4B4-33F3-0F43-BBB0-A6286553B9DE}" destId="{16B66B8A-749B-1147-9CD2-5C6D8A002A32}" srcOrd="0" destOrd="0" presId="urn:microsoft.com/office/officeart/2005/8/layout/process2"/>
    <dgm:cxn modelId="{86B56AF3-65BD-E840-B903-539B03C13981}" type="presOf" srcId="{C5D000E8-5F8B-4647-B844-07B6F4110782}" destId="{7E120789-6504-F24E-A389-32271C5CF286}" srcOrd="0" destOrd="0" presId="urn:microsoft.com/office/officeart/2005/8/layout/process2"/>
    <dgm:cxn modelId="{338375C0-50CA-F449-B37A-4B5B54EFEA96}" type="presOf" srcId="{8F95F4F5-2488-0E42-A12D-F6002D6EC7A9}" destId="{1D5503A3-1C35-3340-94A6-2D9FB6A4CCCF}" srcOrd="0" destOrd="0" presId="urn:microsoft.com/office/officeart/2005/8/layout/process2"/>
    <dgm:cxn modelId="{63F8C2B2-A8A3-6D4A-AA48-967295C2FAA9}" type="presOf" srcId="{1E767CD5-1E02-E04E-B32D-A65EE81C4CC8}" destId="{CA1109C2-67C9-DD4D-8D13-0945A4866A89}" srcOrd="0" destOrd="0" presId="urn:microsoft.com/office/officeart/2005/8/layout/process2"/>
    <dgm:cxn modelId="{B7097ACB-8ACD-6A48-AA3D-AD594966581A}" srcId="{8F95F4F5-2488-0E42-A12D-F6002D6EC7A9}" destId="{C5D000E8-5F8B-4647-B844-07B6F4110782}" srcOrd="0" destOrd="0" parTransId="{07DC1A4B-2647-0949-A1C2-8124B421C770}" sibTransId="{9046CE44-2C78-0F48-B07B-C735F30B6007}"/>
    <dgm:cxn modelId="{B52CB85A-8685-5E40-B3DB-B3B3E2F9691B}" type="presOf" srcId="{FEB9B9B6-E875-D149-A804-E543BEB7E76C}" destId="{12BCE18A-EDA3-354E-85AC-FF1D587DF33D}" srcOrd="0" destOrd="0" presId="urn:microsoft.com/office/officeart/2005/8/layout/process2"/>
    <dgm:cxn modelId="{7D730C04-BA66-FE48-B4B2-EAA874BC8D64}" srcId="{8F95F4F5-2488-0E42-A12D-F6002D6EC7A9}" destId="{1E767CD5-1E02-E04E-B32D-A65EE81C4CC8}" srcOrd="1" destOrd="0" parTransId="{E67C79E5-0948-724B-A5D9-91EA137A1372}" sibTransId="{FEB9B9B6-E875-D149-A804-E543BEB7E76C}"/>
    <dgm:cxn modelId="{58D4FC0C-5854-4A44-AF8B-B2CAAD774AA2}" type="presParOf" srcId="{1D5503A3-1C35-3340-94A6-2D9FB6A4CCCF}" destId="{7E120789-6504-F24E-A389-32271C5CF286}" srcOrd="0" destOrd="0" presId="urn:microsoft.com/office/officeart/2005/8/layout/process2"/>
    <dgm:cxn modelId="{4976DAE3-AF55-2840-BC4B-C30170CEDBD9}" type="presParOf" srcId="{1D5503A3-1C35-3340-94A6-2D9FB6A4CCCF}" destId="{22257CE1-8982-564F-B9E4-91671BF79D06}" srcOrd="1" destOrd="0" presId="urn:microsoft.com/office/officeart/2005/8/layout/process2"/>
    <dgm:cxn modelId="{0839F14F-4283-3E45-9C37-8CB57952C6BD}" type="presParOf" srcId="{22257CE1-8982-564F-B9E4-91671BF79D06}" destId="{0DD58246-7DF7-FF47-B735-046136C316E4}" srcOrd="0" destOrd="0" presId="urn:microsoft.com/office/officeart/2005/8/layout/process2"/>
    <dgm:cxn modelId="{85944962-A91F-0F4B-9EC0-8EF39330501B}" type="presParOf" srcId="{1D5503A3-1C35-3340-94A6-2D9FB6A4CCCF}" destId="{CA1109C2-67C9-DD4D-8D13-0945A4866A89}" srcOrd="2" destOrd="0" presId="urn:microsoft.com/office/officeart/2005/8/layout/process2"/>
    <dgm:cxn modelId="{24FD7134-AD10-AA44-B0B9-3F2EEC27BA41}" type="presParOf" srcId="{1D5503A3-1C35-3340-94A6-2D9FB6A4CCCF}" destId="{12BCE18A-EDA3-354E-85AC-FF1D587DF33D}" srcOrd="3" destOrd="0" presId="urn:microsoft.com/office/officeart/2005/8/layout/process2"/>
    <dgm:cxn modelId="{B8D8BB5F-96F9-B649-B4E5-FE6FBBBCC0F2}" type="presParOf" srcId="{12BCE18A-EDA3-354E-85AC-FF1D587DF33D}" destId="{68BFE1C5-5C67-C347-9F3F-38806F65A762}" srcOrd="0" destOrd="0" presId="urn:microsoft.com/office/officeart/2005/8/layout/process2"/>
    <dgm:cxn modelId="{6B38968A-CB9B-3249-9023-49A1CDBE58A9}" type="presParOf" srcId="{1D5503A3-1C35-3340-94A6-2D9FB6A4CCCF}" destId="{16B66B8A-749B-1147-9CD2-5C6D8A002A32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120789-6504-F24E-A389-32271C5CF286}">
      <dsp:nvSpPr>
        <dsp:cNvPr id="0" name=""/>
        <dsp:cNvSpPr/>
      </dsp:nvSpPr>
      <dsp:spPr>
        <a:xfrm>
          <a:off x="708416" y="0"/>
          <a:ext cx="2039551" cy="1133084"/>
        </a:xfrm>
        <a:prstGeom prst="roundRect">
          <a:avLst>
            <a:gd name="adj" fmla="val 10000"/>
          </a:avLst>
        </a:prstGeom>
        <a:solidFill>
          <a:srgbClr val="002060"/>
        </a:soli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100" kern="1200" dirty="0" smtClean="0"/>
            <a:t>Combine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individual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observations</a:t>
          </a:r>
          <a:endParaRPr lang="zh-CN" altLang="en-US" sz="2100" kern="1200" dirty="0"/>
        </a:p>
      </dsp:txBody>
      <dsp:txXfrm>
        <a:off x="741603" y="33187"/>
        <a:ext cx="1973177" cy="1066710"/>
      </dsp:txXfrm>
    </dsp:sp>
    <dsp:sp modelId="{22257CE1-8982-564F-B9E4-91671BF79D06}">
      <dsp:nvSpPr>
        <dsp:cNvPr id="0" name=""/>
        <dsp:cNvSpPr/>
      </dsp:nvSpPr>
      <dsp:spPr>
        <a:xfrm rot="5400000">
          <a:off x="1515738" y="1161411"/>
          <a:ext cx="424906" cy="50988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700" kern="1200"/>
        </a:p>
      </dsp:txBody>
      <dsp:txXfrm rot="-5400000">
        <a:off x="1575225" y="1203901"/>
        <a:ext cx="305933" cy="297434"/>
      </dsp:txXfrm>
    </dsp:sp>
    <dsp:sp modelId="{CA1109C2-67C9-DD4D-8D13-0945A4866A89}">
      <dsp:nvSpPr>
        <dsp:cNvPr id="0" name=""/>
        <dsp:cNvSpPr/>
      </dsp:nvSpPr>
      <dsp:spPr>
        <a:xfrm>
          <a:off x="708416" y="1699626"/>
          <a:ext cx="2039551" cy="1133084"/>
        </a:xfrm>
        <a:prstGeom prst="roundRect">
          <a:avLst>
            <a:gd name="adj" fmla="val 10000"/>
          </a:avLst>
        </a:prstGeom>
        <a:solidFill>
          <a:srgbClr val="002060"/>
        </a:soli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100" kern="1200" dirty="0" smtClean="0"/>
            <a:t>fit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and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remove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baselines</a:t>
          </a:r>
          <a:endParaRPr lang="zh-CN" altLang="en-US" sz="2100" kern="1200" dirty="0"/>
        </a:p>
      </dsp:txBody>
      <dsp:txXfrm>
        <a:off x="741603" y="1732813"/>
        <a:ext cx="1973177" cy="1066710"/>
      </dsp:txXfrm>
    </dsp:sp>
    <dsp:sp modelId="{12BCE18A-EDA3-354E-85AC-FF1D587DF33D}">
      <dsp:nvSpPr>
        <dsp:cNvPr id="0" name=""/>
        <dsp:cNvSpPr/>
      </dsp:nvSpPr>
      <dsp:spPr>
        <a:xfrm rot="5400000">
          <a:off x="1515738" y="2861037"/>
          <a:ext cx="424906" cy="50988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700" kern="1200"/>
        </a:p>
      </dsp:txBody>
      <dsp:txXfrm rot="-5400000">
        <a:off x="1575225" y="2903527"/>
        <a:ext cx="305933" cy="297434"/>
      </dsp:txXfrm>
    </dsp:sp>
    <dsp:sp modelId="{16B66B8A-749B-1147-9CD2-5C6D8A002A32}">
      <dsp:nvSpPr>
        <dsp:cNvPr id="0" name=""/>
        <dsp:cNvSpPr/>
      </dsp:nvSpPr>
      <dsp:spPr>
        <a:xfrm>
          <a:off x="708416" y="3399252"/>
          <a:ext cx="2039551" cy="1133084"/>
        </a:xfrm>
        <a:prstGeom prst="roundRect">
          <a:avLst>
            <a:gd name="adj" fmla="val 10000"/>
          </a:avLst>
        </a:prstGeom>
        <a:solidFill>
          <a:srgbClr val="002060"/>
        </a:soli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100" kern="1200" dirty="0" smtClean="0"/>
            <a:t>Convert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GILDAS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files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to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FITS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cubes</a:t>
          </a:r>
          <a:endParaRPr lang="zh-CN" altLang="en-US" sz="2100" kern="1200" dirty="0"/>
        </a:p>
      </dsp:txBody>
      <dsp:txXfrm>
        <a:off x="741603" y="3432439"/>
        <a:ext cx="1973177" cy="10667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120789-6504-F24E-A389-32271C5CF286}">
      <dsp:nvSpPr>
        <dsp:cNvPr id="0" name=""/>
        <dsp:cNvSpPr/>
      </dsp:nvSpPr>
      <dsp:spPr>
        <a:xfrm>
          <a:off x="708416" y="0"/>
          <a:ext cx="2039551" cy="1133084"/>
        </a:xfrm>
        <a:prstGeom prst="roundRect">
          <a:avLst>
            <a:gd name="adj" fmla="val 10000"/>
          </a:avLst>
        </a:prstGeom>
        <a:solidFill>
          <a:srgbClr val="002060"/>
        </a:soli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100" kern="1200" dirty="0" smtClean="0"/>
            <a:t>Update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FITS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header</a:t>
          </a:r>
          <a:endParaRPr lang="zh-CN" altLang="en-US" sz="2100" kern="1200" dirty="0"/>
        </a:p>
      </dsp:txBody>
      <dsp:txXfrm>
        <a:off x="741603" y="33187"/>
        <a:ext cx="1973177" cy="1066710"/>
      </dsp:txXfrm>
    </dsp:sp>
    <dsp:sp modelId="{22257CE1-8982-564F-B9E4-91671BF79D06}">
      <dsp:nvSpPr>
        <dsp:cNvPr id="0" name=""/>
        <dsp:cNvSpPr/>
      </dsp:nvSpPr>
      <dsp:spPr>
        <a:xfrm rot="5400000">
          <a:off x="1515738" y="1161411"/>
          <a:ext cx="424906" cy="50988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700" kern="1200"/>
        </a:p>
      </dsp:txBody>
      <dsp:txXfrm rot="-5400000">
        <a:off x="1575225" y="1203901"/>
        <a:ext cx="305933" cy="297434"/>
      </dsp:txXfrm>
    </dsp:sp>
    <dsp:sp modelId="{CA1109C2-67C9-DD4D-8D13-0945A4866A89}">
      <dsp:nvSpPr>
        <dsp:cNvPr id="0" name=""/>
        <dsp:cNvSpPr/>
      </dsp:nvSpPr>
      <dsp:spPr>
        <a:xfrm>
          <a:off x="708416" y="1699626"/>
          <a:ext cx="2039551" cy="1133084"/>
        </a:xfrm>
        <a:prstGeom prst="roundRect">
          <a:avLst>
            <a:gd name="adj" fmla="val 10000"/>
          </a:avLst>
        </a:prstGeom>
        <a:solidFill>
          <a:srgbClr val="002060"/>
        </a:soli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100" kern="1200" dirty="0" smtClean="0"/>
            <a:t>Produce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moment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0,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1,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2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maps</a:t>
          </a:r>
          <a:endParaRPr lang="zh-CN" altLang="en-US" sz="2100" kern="1200" dirty="0"/>
        </a:p>
      </dsp:txBody>
      <dsp:txXfrm>
        <a:off x="741603" y="1732813"/>
        <a:ext cx="1973177" cy="1066710"/>
      </dsp:txXfrm>
    </dsp:sp>
    <dsp:sp modelId="{12BCE18A-EDA3-354E-85AC-FF1D587DF33D}">
      <dsp:nvSpPr>
        <dsp:cNvPr id="0" name=""/>
        <dsp:cNvSpPr/>
      </dsp:nvSpPr>
      <dsp:spPr>
        <a:xfrm rot="5400000">
          <a:off x="1515738" y="2861037"/>
          <a:ext cx="424906" cy="50988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700" kern="1200"/>
        </a:p>
      </dsp:txBody>
      <dsp:txXfrm rot="-5400000">
        <a:off x="1575225" y="2903527"/>
        <a:ext cx="305933" cy="297434"/>
      </dsp:txXfrm>
    </dsp:sp>
    <dsp:sp modelId="{16B66B8A-749B-1147-9CD2-5C6D8A002A32}">
      <dsp:nvSpPr>
        <dsp:cNvPr id="0" name=""/>
        <dsp:cNvSpPr/>
      </dsp:nvSpPr>
      <dsp:spPr>
        <a:xfrm>
          <a:off x="708416" y="3399252"/>
          <a:ext cx="2039551" cy="1133084"/>
        </a:xfrm>
        <a:prstGeom prst="roundRect">
          <a:avLst>
            <a:gd name="adj" fmla="val 10000"/>
          </a:avLst>
        </a:prstGeom>
        <a:solidFill>
          <a:srgbClr val="002060"/>
        </a:soli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100" kern="1200" dirty="0" smtClean="0"/>
            <a:t>Produce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N</a:t>
          </a:r>
          <a:r>
            <a:rPr lang="en-US" altLang="zh-CN" sz="2100" kern="1200" baseline="-25000" dirty="0" smtClean="0"/>
            <a:t>H2</a:t>
          </a:r>
          <a:r>
            <a:rPr lang="zh-CN" altLang="en-US" sz="2100" kern="1200" dirty="0" smtClean="0"/>
            <a:t> </a:t>
          </a:r>
          <a:r>
            <a:rPr lang="en-US" altLang="zh-CN" sz="2100" kern="1200" dirty="0" smtClean="0"/>
            <a:t>and</a:t>
          </a:r>
          <a:r>
            <a:rPr lang="zh-CN" altLang="en-US" sz="2100" kern="1200" dirty="0" smtClean="0"/>
            <a:t> </a:t>
          </a:r>
          <a:r>
            <a:rPr lang="en-US" altLang="zh-CN" sz="2100" kern="1200" dirty="0" err="1" smtClean="0"/>
            <a:t>T</a:t>
          </a:r>
          <a:r>
            <a:rPr lang="en-US" altLang="zh-CN" sz="2100" kern="1200" baseline="-25000" dirty="0" err="1" smtClean="0"/>
            <a:t>ex</a:t>
          </a:r>
          <a:r>
            <a:rPr lang="zh-CN" altLang="en-US" sz="2100" kern="1200" baseline="-25000" dirty="0" smtClean="0"/>
            <a:t> </a:t>
          </a:r>
          <a:r>
            <a:rPr lang="en-US" altLang="zh-CN" sz="2100" kern="1200" dirty="0" smtClean="0"/>
            <a:t>maps</a:t>
          </a:r>
          <a:endParaRPr lang="zh-CN" altLang="en-US" sz="2100" kern="1200" dirty="0"/>
        </a:p>
      </dsp:txBody>
      <dsp:txXfrm>
        <a:off x="741603" y="3432439"/>
        <a:ext cx="1973177" cy="10667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21EC4-AB0F-7F4E-9729-6D8698F9A8C7}" type="datetimeFigureOut">
              <a:rPr kumimoji="1" lang="zh-CN" altLang="en-US" smtClean="0"/>
              <a:t>16/12/13</a:t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 smtClean="0"/>
              <a:t>Click to edit Master text styles</a:t>
            </a:r>
          </a:p>
          <a:p>
            <a:pPr lvl="1"/>
            <a:r>
              <a:rPr kumimoji="1" lang="en-US" altLang="zh-CN" smtClean="0"/>
              <a:t>Second level</a:t>
            </a:r>
          </a:p>
          <a:p>
            <a:pPr lvl="2"/>
            <a:r>
              <a:rPr kumimoji="1" lang="en-US" altLang="zh-CN" smtClean="0"/>
              <a:t>Third level</a:t>
            </a:r>
          </a:p>
          <a:p>
            <a:pPr lvl="3"/>
            <a:r>
              <a:rPr kumimoji="1" lang="en-US" altLang="zh-CN" smtClean="0"/>
              <a:t>Fourth level</a:t>
            </a:r>
          </a:p>
          <a:p>
            <a:pPr lvl="4"/>
            <a:r>
              <a:rPr kumimoji="1" lang="en-US" altLang="zh-CN" smtClean="0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2FD5CB-3EE4-B54D-90B3-EAC90A5784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5871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>
                <a:latin typeface="Microsoft YaHei" charset="-122"/>
                <a:ea typeface="Microsoft YaHei" charset="-122"/>
                <a:cs typeface="Microsoft YaHei" charset="-122"/>
              </a:defRPr>
            </a:lvl1pPr>
            <a:extLst/>
          </a:lstStyle>
          <a:p>
            <a:r>
              <a:rPr kumimoji="0" lang="zh-CN" altLang="en-US" dirty="0" smtClean="0"/>
              <a:t>单击此处编辑母版标题样式</a:t>
            </a:r>
            <a:endParaRPr kumimoji="0"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zh-CN" altLang="en-US" dirty="0" smtClean="0"/>
              <a:t>单击此处编辑母版副标题样式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>
            <a:lvl1pPr>
              <a:defRPr b="0">
                <a:latin typeface="Microsoft YaHei" charset="-122"/>
                <a:ea typeface="Microsoft YaHei" charset="-122"/>
                <a:cs typeface="Microsoft YaHei" charset="-122"/>
              </a:defRPr>
            </a:lvl1pPr>
            <a:extLst/>
          </a:lstStyle>
          <a:p>
            <a:r>
              <a:rPr kumimoji="0" lang="zh-CN" altLang="en-US" dirty="0" smtClean="0"/>
              <a:t>单击此处编辑母版标题样式</a:t>
            </a:r>
            <a:endParaRPr kumimoji="0"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Microsoft YaHei" charset="-122"/>
                <a:ea typeface="Microsoft YaHei" charset="-122"/>
                <a:cs typeface="Microsoft YaHei" charset="-122"/>
              </a:defRPr>
            </a:lvl1pPr>
            <a:lvl2pPr>
              <a:defRPr>
                <a:latin typeface="Microsoft YaHei" charset="-122"/>
                <a:ea typeface="Microsoft YaHei" charset="-122"/>
                <a:cs typeface="Microsoft YaHei" charset="-122"/>
              </a:defRPr>
            </a:lvl2pPr>
            <a:lvl3pPr>
              <a:defRPr>
                <a:latin typeface="Microsoft YaHei" charset="-122"/>
                <a:ea typeface="Microsoft YaHei" charset="-122"/>
                <a:cs typeface="Microsoft YaHei" charset="-122"/>
              </a:defRPr>
            </a:lvl3pPr>
            <a:lvl4pPr>
              <a:defRPr>
                <a:latin typeface="Microsoft YaHei" charset="-122"/>
                <a:ea typeface="Microsoft YaHei" charset="-122"/>
                <a:cs typeface="Microsoft YaHei" charset="-122"/>
              </a:defRPr>
            </a:lvl4pPr>
            <a:lvl5pPr>
              <a:defRPr>
                <a:latin typeface="Microsoft YaHei" charset="-122"/>
                <a:ea typeface="Microsoft YaHei" charset="-122"/>
                <a:cs typeface="Microsoft YaHei" charset="-122"/>
              </a:defRPr>
            </a:lvl5pPr>
            <a:extLst/>
          </a:lstStyle>
          <a:p>
            <a:pPr lvl="0" eaLnBrk="1" latinLnBrk="0" hangingPunct="1"/>
            <a:r>
              <a:rPr lang="zh-CN" altLang="en-US" dirty="0" smtClean="0"/>
              <a:t>单击此处编辑母版文本样式</a:t>
            </a:r>
          </a:p>
          <a:p>
            <a:pPr lvl="1" eaLnBrk="1" latinLnBrk="0" hangingPunct="1"/>
            <a:r>
              <a:rPr lang="zh-CN" altLang="en-US" dirty="0" smtClean="0"/>
              <a:t>第二级</a:t>
            </a:r>
          </a:p>
          <a:p>
            <a:pPr lvl="2" eaLnBrk="1" latinLnBrk="0" hangingPunct="1"/>
            <a:r>
              <a:rPr lang="zh-CN" altLang="en-US" dirty="0" smtClean="0"/>
              <a:t>第三级</a:t>
            </a:r>
          </a:p>
          <a:p>
            <a:pPr lvl="3" eaLnBrk="1" latinLnBrk="0" hangingPunct="1"/>
            <a:r>
              <a:rPr lang="zh-CN" altLang="en-US" dirty="0" smtClean="0"/>
              <a:t>第四级</a:t>
            </a:r>
          </a:p>
          <a:p>
            <a:pPr lvl="4" eaLnBrk="1" latinLnBrk="0" hangingPunct="1"/>
            <a:r>
              <a:rPr lang="zh-CN" altLang="en-US" dirty="0" smtClean="0"/>
              <a:t>第五级</a:t>
            </a:r>
            <a:endParaRPr kumimoji="0"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433733"/>
            <a:ext cx="9144000" cy="0"/>
          </a:xfrm>
          <a:prstGeom prst="line">
            <a:avLst/>
          </a:prstGeom>
          <a:ln w="31750">
            <a:solidFill>
              <a:schemeClr val="accent1">
                <a:lumMod val="40000"/>
                <a:lumOff val="60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zh-CN" altLang="en-US" dirty="0" smtClean="0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zh-CN" altLang="en-US" dirty="0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Microsoft YaHei" charset="-122"/>
                <a:ea typeface="Microsoft YaHei" charset="-122"/>
                <a:cs typeface="Microsoft YaHei" charset="-122"/>
              </a:defRPr>
            </a:lvl1pPr>
            <a:extLst/>
          </a:lstStyle>
          <a:p>
            <a:r>
              <a:rPr kumimoji="0" lang="zh-CN" altLang="en-US" dirty="0" smtClean="0"/>
              <a:t>单击此处编辑母版标题样式</a:t>
            </a:r>
            <a:endParaRPr kumimoji="0"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>
                <a:latin typeface="Microsoft YaHei" charset="-122"/>
                <a:ea typeface="Microsoft YaHei" charset="-122"/>
                <a:cs typeface="Microsoft YaHei" charset="-122"/>
              </a:defRPr>
            </a:lvl1pPr>
            <a:lvl2pPr>
              <a:defRPr sz="2400">
                <a:latin typeface="Microsoft YaHei" charset="-122"/>
                <a:ea typeface="Microsoft YaHei" charset="-122"/>
                <a:cs typeface="Microsoft YaHei" charset="-122"/>
              </a:defRPr>
            </a:lvl2pPr>
            <a:lvl3pPr>
              <a:defRPr sz="2000">
                <a:latin typeface="Microsoft YaHei" charset="-122"/>
                <a:ea typeface="Microsoft YaHei" charset="-122"/>
                <a:cs typeface="Microsoft YaHei" charset="-122"/>
              </a:defRPr>
            </a:lvl3pPr>
            <a:lvl4pPr>
              <a:defRPr sz="1800">
                <a:latin typeface="Microsoft YaHei" charset="-122"/>
                <a:ea typeface="Microsoft YaHei" charset="-122"/>
                <a:cs typeface="Microsoft YaHei" charset="-122"/>
              </a:defRPr>
            </a:lvl4pPr>
            <a:lvl5pPr>
              <a:defRPr sz="1800">
                <a:latin typeface="Microsoft YaHei" charset="-122"/>
                <a:ea typeface="Microsoft YaHei" charset="-122"/>
                <a:cs typeface="Microsoft YaHei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zh-CN" altLang="en-US" dirty="0" smtClean="0"/>
              <a:t>单击此处编辑母版文本样式</a:t>
            </a:r>
          </a:p>
          <a:p>
            <a:pPr lvl="1" eaLnBrk="1" latinLnBrk="0" hangingPunct="1"/>
            <a:r>
              <a:rPr lang="zh-CN" altLang="en-US" dirty="0" smtClean="0"/>
              <a:t>第二级</a:t>
            </a:r>
          </a:p>
          <a:p>
            <a:pPr lvl="2" eaLnBrk="1" latinLnBrk="0" hangingPunct="1"/>
            <a:r>
              <a:rPr lang="zh-CN" altLang="en-US" dirty="0" smtClean="0"/>
              <a:t>第三级</a:t>
            </a:r>
          </a:p>
          <a:p>
            <a:pPr lvl="3" eaLnBrk="1" latinLnBrk="0" hangingPunct="1"/>
            <a:r>
              <a:rPr lang="zh-CN" altLang="en-US" dirty="0" smtClean="0"/>
              <a:t>第四级</a:t>
            </a:r>
          </a:p>
          <a:p>
            <a:pPr lvl="4" eaLnBrk="1" latinLnBrk="0" hangingPunct="1"/>
            <a:r>
              <a:rPr lang="zh-CN" altLang="en-US" dirty="0" smtClean="0"/>
              <a:t>第五级</a:t>
            </a:r>
            <a:endParaRPr kumimoji="0"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>
                <a:latin typeface="Microsoft YaHei" charset="-122"/>
                <a:ea typeface="Microsoft YaHei" charset="-122"/>
                <a:cs typeface="Microsoft YaHei" charset="-122"/>
              </a:defRPr>
            </a:lvl1pPr>
            <a:lvl2pPr>
              <a:defRPr sz="2400">
                <a:latin typeface="Microsoft YaHei" charset="-122"/>
                <a:ea typeface="Microsoft YaHei" charset="-122"/>
                <a:cs typeface="Microsoft YaHei" charset="-122"/>
              </a:defRPr>
            </a:lvl2pPr>
            <a:lvl3pPr>
              <a:defRPr sz="2000">
                <a:latin typeface="Microsoft YaHei" charset="-122"/>
                <a:ea typeface="Microsoft YaHei" charset="-122"/>
                <a:cs typeface="Microsoft YaHei" charset="-122"/>
              </a:defRPr>
            </a:lvl3pPr>
            <a:lvl4pPr>
              <a:defRPr sz="1800">
                <a:latin typeface="Microsoft YaHei" charset="-122"/>
                <a:ea typeface="Microsoft YaHei" charset="-122"/>
                <a:cs typeface="Microsoft YaHei" charset="-122"/>
              </a:defRPr>
            </a:lvl4pPr>
            <a:lvl5pPr>
              <a:defRPr sz="1800">
                <a:latin typeface="Microsoft YaHei" charset="-122"/>
                <a:ea typeface="Microsoft YaHei" charset="-122"/>
                <a:cs typeface="Microsoft YaHei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zh-CN" altLang="en-US" dirty="0" smtClean="0"/>
              <a:t>单击此处编辑母版文本样式</a:t>
            </a:r>
          </a:p>
          <a:p>
            <a:pPr lvl="1" eaLnBrk="1" latinLnBrk="0" hangingPunct="1"/>
            <a:r>
              <a:rPr lang="zh-CN" altLang="en-US" dirty="0" smtClean="0"/>
              <a:t>第二级</a:t>
            </a:r>
          </a:p>
          <a:p>
            <a:pPr lvl="2" eaLnBrk="1" latinLnBrk="0" hangingPunct="1"/>
            <a:r>
              <a:rPr lang="zh-CN" altLang="en-US" dirty="0" smtClean="0"/>
              <a:t>第三级</a:t>
            </a:r>
          </a:p>
          <a:p>
            <a:pPr lvl="3" eaLnBrk="1" latinLnBrk="0" hangingPunct="1"/>
            <a:r>
              <a:rPr lang="zh-CN" altLang="en-US" dirty="0" smtClean="0"/>
              <a:t>第四级</a:t>
            </a:r>
          </a:p>
          <a:p>
            <a:pPr lvl="4" eaLnBrk="1" latinLnBrk="0" hangingPunct="1"/>
            <a:r>
              <a:rPr lang="zh-CN" altLang="en-US" dirty="0" smtClean="0"/>
              <a:t>第五级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Microsoft YaHei" charset="-122"/>
                <a:ea typeface="Microsoft YaHei" charset="-122"/>
                <a:cs typeface="Microsoft YaHei" charset="-122"/>
              </a:defRPr>
            </a:lvl1pPr>
            <a:extLst/>
          </a:lstStyle>
          <a:p>
            <a:r>
              <a:rPr kumimoji="0" lang="zh-CN" altLang="en-US" dirty="0" smtClean="0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zh-CN" altLang="en-US" dirty="0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>
                <a:latin typeface="Microsoft YaHei" charset="-122"/>
                <a:ea typeface="Microsoft YaHei" charset="-122"/>
                <a:cs typeface="Microsoft YaHei" charset="-122"/>
              </a:defRPr>
            </a:lvl1pPr>
            <a:lvl2pPr>
              <a:defRPr sz="2000">
                <a:latin typeface="Microsoft YaHei" charset="-122"/>
                <a:ea typeface="Microsoft YaHei" charset="-122"/>
                <a:cs typeface="Microsoft YaHei" charset="-122"/>
              </a:defRPr>
            </a:lvl2pPr>
            <a:lvl3pPr>
              <a:defRPr sz="1800">
                <a:latin typeface="Microsoft YaHei" charset="-122"/>
                <a:ea typeface="Microsoft YaHei" charset="-122"/>
                <a:cs typeface="Microsoft YaHei" charset="-122"/>
              </a:defRPr>
            </a:lvl3pPr>
            <a:lvl4pPr>
              <a:defRPr sz="1600">
                <a:latin typeface="Microsoft YaHei" charset="-122"/>
                <a:ea typeface="Microsoft YaHei" charset="-122"/>
                <a:cs typeface="Microsoft YaHei" charset="-122"/>
              </a:defRPr>
            </a:lvl4pPr>
            <a:lvl5pPr>
              <a:defRPr sz="1600">
                <a:latin typeface="Microsoft YaHei" charset="-122"/>
                <a:ea typeface="Microsoft YaHei" charset="-122"/>
                <a:cs typeface="Microsoft YaHei" charset="-122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zh-CN" altLang="en-US" dirty="0" smtClean="0"/>
              <a:t>单击此处编辑母版文本样式</a:t>
            </a:r>
          </a:p>
          <a:p>
            <a:pPr lvl="1" eaLnBrk="1" latinLnBrk="0" hangingPunct="1"/>
            <a:r>
              <a:rPr lang="zh-CN" altLang="en-US" dirty="0" smtClean="0"/>
              <a:t>第二级</a:t>
            </a:r>
          </a:p>
          <a:p>
            <a:pPr lvl="2" eaLnBrk="1" latinLnBrk="0" hangingPunct="1"/>
            <a:r>
              <a:rPr lang="zh-CN" altLang="en-US" dirty="0" smtClean="0"/>
              <a:t>第三级</a:t>
            </a:r>
          </a:p>
          <a:p>
            <a:pPr lvl="3" eaLnBrk="1" latinLnBrk="0" hangingPunct="1"/>
            <a:r>
              <a:rPr lang="zh-CN" altLang="en-US" dirty="0" smtClean="0"/>
              <a:t>第四级</a:t>
            </a:r>
          </a:p>
          <a:p>
            <a:pPr lvl="4" eaLnBrk="1" latinLnBrk="0" hangingPunct="1"/>
            <a:r>
              <a:rPr lang="zh-CN" altLang="en-US" dirty="0" smtClean="0"/>
              <a:t>第五级</a:t>
            </a:r>
            <a:endParaRPr kumimoji="0"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zh-CN" altLang="en-US" dirty="0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>
                <a:latin typeface="Microsoft YaHei" charset="-122"/>
                <a:ea typeface="Microsoft YaHei" charset="-122"/>
                <a:cs typeface="Microsoft YaHei" charset="-122"/>
              </a:defRPr>
            </a:lvl1pPr>
            <a:lvl2pPr>
              <a:defRPr sz="2000">
                <a:latin typeface="Microsoft YaHei" charset="-122"/>
                <a:ea typeface="Microsoft YaHei" charset="-122"/>
                <a:cs typeface="Microsoft YaHei" charset="-122"/>
              </a:defRPr>
            </a:lvl2pPr>
            <a:lvl3pPr>
              <a:defRPr sz="1800">
                <a:latin typeface="Microsoft YaHei" charset="-122"/>
                <a:ea typeface="Microsoft YaHei" charset="-122"/>
                <a:cs typeface="Microsoft YaHei" charset="-122"/>
              </a:defRPr>
            </a:lvl3pPr>
            <a:lvl4pPr>
              <a:defRPr sz="1600">
                <a:latin typeface="Microsoft YaHei" charset="-122"/>
                <a:ea typeface="Microsoft YaHei" charset="-122"/>
                <a:cs typeface="Microsoft YaHei" charset="-122"/>
              </a:defRPr>
            </a:lvl4pPr>
            <a:lvl5pPr>
              <a:defRPr sz="1600">
                <a:latin typeface="Microsoft YaHei" charset="-122"/>
                <a:ea typeface="Microsoft YaHei" charset="-122"/>
                <a:cs typeface="Microsoft YaHei" charset="-122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zh-CN" altLang="en-US" dirty="0" smtClean="0"/>
              <a:t>单击此处编辑母版文本样式</a:t>
            </a:r>
          </a:p>
          <a:p>
            <a:pPr lvl="1" eaLnBrk="1" latinLnBrk="0" hangingPunct="1"/>
            <a:r>
              <a:rPr lang="zh-CN" altLang="en-US" dirty="0" smtClean="0"/>
              <a:t>第二级</a:t>
            </a:r>
          </a:p>
          <a:p>
            <a:pPr lvl="2" eaLnBrk="1" latinLnBrk="0" hangingPunct="1"/>
            <a:r>
              <a:rPr lang="zh-CN" altLang="en-US" dirty="0" smtClean="0"/>
              <a:t>第三级</a:t>
            </a:r>
          </a:p>
          <a:p>
            <a:pPr lvl="3" eaLnBrk="1" latinLnBrk="0" hangingPunct="1"/>
            <a:r>
              <a:rPr lang="zh-CN" altLang="en-US" dirty="0" smtClean="0"/>
              <a:t>第四级</a:t>
            </a:r>
          </a:p>
          <a:p>
            <a:pPr lvl="4" eaLnBrk="1" latinLnBrk="0" hangingPunct="1"/>
            <a:r>
              <a:rPr lang="zh-CN" altLang="en-US" dirty="0" smtClean="0"/>
              <a:t>第五级</a:t>
            </a:r>
            <a:endParaRPr kumimoji="0"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Microsoft YaHei" charset="-122"/>
                <a:ea typeface="Microsoft YaHei" charset="-122"/>
                <a:cs typeface="Microsoft YaHei" charset="-122"/>
              </a:defRPr>
            </a:lvl1pPr>
            <a:extLst/>
          </a:lstStyle>
          <a:p>
            <a:r>
              <a:rPr kumimoji="0" lang="zh-CN" altLang="en-US" dirty="0" smtClean="0"/>
              <a:t>单击此处编辑母版标题样式</a:t>
            </a:r>
            <a:endParaRPr kumimoji="0"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矩形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t>16/12/13</a:t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zh-CN" altLang="en-US" dirty="0" smtClean="0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dirty="0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dirty="0" smtClean="0"/>
              <a:t>第二级</a:t>
            </a:r>
          </a:p>
          <a:p>
            <a:pPr lvl="2" eaLnBrk="1" latinLnBrk="0" hangingPunct="1"/>
            <a:r>
              <a:rPr kumimoji="0" lang="zh-CN" altLang="en-US" dirty="0" smtClean="0"/>
              <a:t>第三级</a:t>
            </a:r>
          </a:p>
          <a:p>
            <a:pPr lvl="3" eaLnBrk="1" latinLnBrk="0" hangingPunct="1"/>
            <a:r>
              <a:rPr kumimoji="0" lang="zh-CN" altLang="en-US" dirty="0" smtClean="0"/>
              <a:t>第四级</a:t>
            </a:r>
          </a:p>
          <a:p>
            <a:pPr lvl="4" eaLnBrk="1" latinLnBrk="0" hangingPunct="1"/>
            <a:r>
              <a:rPr kumimoji="0" lang="zh-CN" altLang="en-US" dirty="0" smtClean="0"/>
              <a:t>第五级</a:t>
            </a:r>
            <a:r>
              <a:rPr kumimoji="0" lang="en-US" altLang="zh-CN" dirty="0" err="1" smtClean="0"/>
              <a:t>å</a:t>
            </a:r>
            <a:endParaRPr kumimoji="0"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530820CF-B880-4189-942D-D702A7CBA730}" type="datetimeFigureOut">
              <a:rPr lang="zh-CN" altLang="en-US" smtClean="0"/>
              <a:t>16/12/13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1433733"/>
            <a:ext cx="9144000" cy="0"/>
          </a:xfrm>
          <a:prstGeom prst="line">
            <a:avLst/>
          </a:prstGeom>
          <a:ln w="31750">
            <a:solidFill>
              <a:schemeClr val="accent1">
                <a:lumMod val="40000"/>
                <a:lumOff val="60000"/>
                <a:alpha val="5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Microsoft YaHei" charset="-122"/>
          <a:ea typeface="Microsoft YaHei" charset="-122"/>
          <a:cs typeface="Microsoft YaHei" charset="-122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bg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adioast.csdb.cn/tools.php" TargetMode="External"/><Relationship Id="rId4" Type="http://schemas.openxmlformats.org/officeDocument/2006/relationships/hyperlink" Target="http://www.iram.es/IRAMES/events/summerschool2015/presentations/pety-bardeau-gratier-class-tutorial-ss15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iram.fr/IRAMFR/GILDAS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.swaroopch.com/" TargetMode="External"/><Relationship Id="rId4" Type="http://schemas.openxmlformats.org/officeDocument/2006/relationships/hyperlink" Target="http://python4astronomers.github.io/" TargetMode="External"/><Relationship Id="rId5" Type="http://schemas.openxmlformats.org/officeDocument/2006/relationships/hyperlink" Target="http://www.astropy.org/astropy-tutorials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ontinuum.io/download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0" y="1762094"/>
            <a:ext cx="9144000" cy="1673352"/>
          </a:xfrm>
          <a:prstGeom prst="rect">
            <a:avLst/>
          </a:prstGeom>
          <a:solidFill>
            <a:srgbClr val="FFFFFF">
              <a:alpha val="30980"/>
            </a:srgbClr>
          </a:solidFill>
        </p:spPr>
        <p:txBody>
          <a:bodyPr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500" b="1" kern="1200">
                <a:solidFill>
                  <a:schemeClr val="accent1">
                    <a:satMod val="15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extLst/>
          </a:lstStyle>
          <a:p>
            <a:pPr algn="ctr"/>
            <a:r>
              <a:rPr lang="en-US" altLang="zh-CN" sz="6600" b="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CO</a:t>
            </a:r>
            <a:r>
              <a:rPr lang="zh-CN" altLang="en-US" sz="6600" b="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sz="6600" b="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data</a:t>
            </a:r>
            <a:r>
              <a:rPr lang="zh-CN" altLang="en-US" sz="6600" b="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sz="6600" b="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reduction</a:t>
            </a:r>
            <a:endParaRPr lang="zh-CN" altLang="en-US" sz="6600" b="0" dirty="0">
              <a:solidFill>
                <a:srgbClr val="FFFF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" name="副标题 2"/>
          <p:cNvSpPr txBox="1">
            <a:spLocks/>
          </p:cNvSpPr>
          <p:nvPr/>
        </p:nvSpPr>
        <p:spPr>
          <a:xfrm>
            <a:off x="377788" y="3789040"/>
            <a:ext cx="8388424" cy="936104"/>
          </a:xfrm>
          <a:prstGeom prst="rect">
            <a:avLst/>
          </a:prstGeom>
        </p:spPr>
        <p:txBody>
          <a:bodyPr vert="horz" lIns="118872" tIns="0" rIns="45720" bIns="0" rtlCol="0" anchor="b">
            <a:normAutofit/>
          </a:bodyPr>
          <a:lstStyle>
            <a:lvl1pPr marL="0" indent="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None/>
              <a:defRPr kumimoji="0"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kumimoji="0"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None/>
              <a:defRPr kumimoji="0" lang="en-US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None/>
              <a:defRPr kumimoji="0"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ctr"/>
            <a:r>
              <a:rPr lang="en-US" altLang="zh-CN" sz="2800" dirty="0" smtClean="0">
                <a:latin typeface="Gill Sans" charset="0"/>
                <a:ea typeface="Gill Sans" charset="0"/>
                <a:cs typeface="Gill Sans" charset="0"/>
              </a:rPr>
              <a:t>Jinghua Yuan (</a:t>
            </a:r>
            <a:r>
              <a:rPr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袁敬华</a:t>
            </a:r>
            <a:r>
              <a:rPr lang="en-US" altLang="zh-CN" sz="2800" dirty="0" smtClean="0">
                <a:latin typeface="Gill Sans" charset="0"/>
                <a:ea typeface="Gill Sans" charset="0"/>
                <a:cs typeface="Gill Sans" charset="0"/>
              </a:rPr>
              <a:t>, NAOC)</a:t>
            </a:r>
            <a:endParaRPr lang="en-US" altLang="zh-CN" sz="2800" dirty="0">
              <a:latin typeface="Gill Sans" charset="0"/>
              <a:ea typeface="Gill Sans" charset="0"/>
              <a:cs typeface="Gill Sans" charset="0"/>
            </a:endParaRPr>
          </a:p>
          <a:p>
            <a:endParaRPr lang="zh-CN" altLang="en-US" dirty="0" smtClean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895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Baseline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fitting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and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removal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624" y="6205747"/>
            <a:ext cx="5976664" cy="495928"/>
          </a:xfrm>
        </p:spPr>
        <p:txBody>
          <a:bodyPr anchor="ctr">
            <a:normAutofit fontScale="85000" lnSpcReduction="20000"/>
          </a:bodyPr>
          <a:lstStyle/>
          <a:p>
            <a:pPr algn="ctr"/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CLASS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script: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003_sort.class</a:t>
            </a:r>
            <a:endParaRPr kumimoji="1" lang="zh-CN" alt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650" y="1501023"/>
            <a:ext cx="5598622" cy="470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66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14" y="0"/>
            <a:ext cx="8310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18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87" y="0"/>
            <a:ext cx="82824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47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From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GILDAS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format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to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FITS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cube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624" y="5828178"/>
            <a:ext cx="5976664" cy="601209"/>
          </a:xfrm>
        </p:spPr>
        <p:txBody>
          <a:bodyPr anchor="ctr">
            <a:normAutofit fontScale="92500"/>
          </a:bodyPr>
          <a:lstStyle/>
          <a:p>
            <a:pPr algn="ctr"/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CLASS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script: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</a:rPr>
              <a:t>004_gildas2fits.class</a:t>
            </a:r>
            <a:endParaRPr kumimoji="1" lang="zh-CN" alt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2816"/>
            <a:ext cx="9144000" cy="369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551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From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smtClean="0">
                <a:latin typeface="Gill Sans" charset="0"/>
                <a:ea typeface="Gill Sans" charset="0"/>
                <a:cs typeface="Gill Sans" charset="0"/>
              </a:rPr>
              <a:t>GILDAS</a:t>
            </a:r>
            <a:r>
              <a:rPr lang="zh-CN" altLang="en-US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format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to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FITS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cube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624" y="5828178"/>
            <a:ext cx="5976664" cy="601209"/>
          </a:xfrm>
        </p:spPr>
        <p:txBody>
          <a:bodyPr anchor="ctr">
            <a:normAutofit fontScale="92500"/>
          </a:bodyPr>
          <a:lstStyle/>
          <a:p>
            <a:pPr algn="ctr"/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CLASS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script: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</a:rPr>
              <a:t>004_gildas2fits.class</a:t>
            </a:r>
            <a:endParaRPr kumimoji="1" lang="zh-CN" alt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2816"/>
            <a:ext cx="9144000" cy="369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25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Update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FITS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header</a:t>
            </a:r>
            <a:endParaRPr kumimoji="1"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89" y="1484784"/>
            <a:ext cx="3756276" cy="53732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56" y="1484784"/>
            <a:ext cx="3804521" cy="5423800"/>
          </a:xfrm>
          <a:prstGeom prst="rect">
            <a:avLst/>
          </a:prstGeom>
        </p:spPr>
      </p:pic>
      <p:sp>
        <p:nvSpPr>
          <p:cNvPr id="9" name="Left Arrow 8"/>
          <p:cNvSpPr/>
          <p:nvPr/>
        </p:nvSpPr>
        <p:spPr>
          <a:xfrm flipH="1">
            <a:off x="4409992" y="3573016"/>
            <a:ext cx="468336" cy="334268"/>
          </a:xfrm>
          <a:prstGeom prst="left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370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Update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FITS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header</a:t>
            </a:r>
            <a:endParaRPr kumimoji="1"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1728"/>
          <a:stretch/>
        </p:blipFill>
        <p:spPr>
          <a:xfrm>
            <a:off x="1498840" y="1505009"/>
            <a:ext cx="6146320" cy="452120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616" y="6123046"/>
            <a:ext cx="6745568" cy="402298"/>
          </a:xfrm>
          <a:solidFill>
            <a:schemeClr val="tx1"/>
          </a:solidFill>
        </p:spPr>
        <p:txBody>
          <a:bodyPr anchor="ctr">
            <a:noAutofit/>
          </a:bodyPr>
          <a:lstStyle/>
          <a:p>
            <a:pPr marL="118872" indent="0" algn="ctr">
              <a:buNone/>
            </a:pPr>
            <a:r>
              <a:rPr kumimoji="1" lang="en-US" altLang="zh-CN" sz="2400" dirty="0" smtClean="0">
                <a:latin typeface="Gill Sans" charset="0"/>
                <a:ea typeface="Gill Sans" charset="0"/>
                <a:cs typeface="Gill Sans" charset="0"/>
              </a:rPr>
              <a:t>Python</a:t>
            </a:r>
            <a:r>
              <a:rPr kumimoji="1" lang="zh-CN" alt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2400" dirty="0" smtClean="0">
                <a:latin typeface="Gill Sans" charset="0"/>
                <a:ea typeface="Gill Sans" charset="0"/>
                <a:cs typeface="Gill Sans" charset="0"/>
              </a:rPr>
              <a:t>scripts:</a:t>
            </a:r>
            <a:r>
              <a:rPr kumimoji="1" lang="zh-CN" alt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2400" dirty="0">
                <a:latin typeface="Gill Sans" charset="0"/>
                <a:ea typeface="Gill Sans" charset="0"/>
                <a:cs typeface="Gill Sans" charset="0"/>
              </a:rPr>
              <a:t>005_GildasFITS_header_update.py</a:t>
            </a:r>
            <a:endParaRPr kumimoji="1" lang="zh-CN" alt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1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Produce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moment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0,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1,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maps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9216" y="6303425"/>
            <a:ext cx="6745568" cy="402298"/>
          </a:xfrm>
          <a:solidFill>
            <a:schemeClr val="tx1"/>
          </a:solidFill>
        </p:spPr>
        <p:txBody>
          <a:bodyPr anchor="ctr">
            <a:noAutofit/>
          </a:bodyPr>
          <a:lstStyle/>
          <a:p>
            <a:pPr marL="118872" indent="0" algn="ctr">
              <a:buNone/>
            </a:pPr>
            <a:r>
              <a:rPr kumimoji="1" lang="en-US" altLang="zh-CN" sz="2400" dirty="0" smtClean="0">
                <a:latin typeface="Gill Sans" charset="0"/>
                <a:ea typeface="Gill Sans" charset="0"/>
                <a:cs typeface="Gill Sans" charset="0"/>
              </a:rPr>
              <a:t>Python</a:t>
            </a:r>
            <a:r>
              <a:rPr kumimoji="1" lang="zh-CN" alt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2400" dirty="0" smtClean="0">
                <a:latin typeface="Gill Sans" charset="0"/>
                <a:ea typeface="Gill Sans" charset="0"/>
                <a:cs typeface="Gill Sans" charset="0"/>
              </a:rPr>
              <a:t>scripts:</a:t>
            </a:r>
            <a:r>
              <a:rPr kumimoji="1" lang="zh-CN" alt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2400" dirty="0">
                <a:latin typeface="Gill Sans" charset="0"/>
                <a:ea typeface="Gill Sans" charset="0"/>
                <a:cs typeface="Gill Sans" charset="0"/>
              </a:rPr>
              <a:t>006_images.py</a:t>
            </a:r>
            <a:endParaRPr kumimoji="1" lang="zh-CN" alt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4989"/>
            <a:ext cx="9144000" cy="510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45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Moment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0,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1,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2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079718" y="2187585"/>
                <a:ext cx="2192476" cy="44723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𝑀</m:t>
                          </m:r>
                        </m:e>
                        <m:sub>
                          <m: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kumimoji="1" lang="en-US" altLang="zh-CN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=∫</m:t>
                      </m:r>
                      <m:r>
                        <a:rPr kumimoji="1" lang="en-US" altLang="zh-CN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𝐼</m:t>
                      </m:r>
                      <m:r>
                        <a:rPr kumimoji="1" lang="zh-CN" alt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</m:t>
                      </m:r>
                      <m:r>
                        <a:rPr kumimoji="1" lang="en-US" altLang="zh-CN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𝑑𝑣</m:t>
                      </m:r>
                    </m:oMath>
                  </m:oMathPara>
                </a14:m>
                <a:endParaRPr kumimoji="1" lang="zh-CN" alt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9718" y="2187585"/>
                <a:ext cx="2192476" cy="44723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2990666" y="2995090"/>
                <a:ext cx="2376264" cy="95539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CN" sz="280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𝑀</m:t>
                          </m:r>
                        </m:e>
                        <m:sub>
                          <m: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kumimoji="1" lang="en-US" altLang="zh-CN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∫</m:t>
                          </m:r>
                          <m:r>
                            <a:rPr kumimoji="1" lang="en-US" altLang="zh-CN" sz="2800" i="1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𝐼</m:t>
                          </m:r>
                          <m: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𝑣𝑑𝑣</m:t>
                          </m:r>
                        </m:num>
                        <m:den>
                          <m:sSub>
                            <m:sSubPr>
                              <m:ctrlPr>
                                <a:rPr kumimoji="1" lang="en-US" altLang="zh-CN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kumimoji="1" lang="en-US" altLang="zh-CN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kumimoji="1" lang="zh-CN" alt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0666" y="2995090"/>
                <a:ext cx="2376264" cy="95539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375756" y="4206325"/>
                <a:ext cx="3600400" cy="127304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𝑀</m:t>
                          </m:r>
                        </m:e>
                        <m:sub>
                          <m: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kumimoji="1" lang="en-US" altLang="zh-CN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kumimoji="1" lang="en-US" altLang="zh-CN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kumimoji="1" lang="en-US" altLang="zh-CN" sz="28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zh-CN" sz="28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∫</m:t>
                              </m:r>
                              <m:r>
                                <a:rPr kumimoji="1" lang="en-US" altLang="zh-CN" sz="28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𝐼</m:t>
                              </m:r>
                              <m:sSup>
                                <m:sSupPr>
                                  <m:ctrlPr>
                                    <a:rPr kumimoji="1" lang="en-US" altLang="zh-CN" sz="2800" i="1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kumimoji="1" lang="en-US" altLang="zh-CN" sz="2800" i="1">
                                          <a:solidFill>
                                            <a:schemeClr val="bg1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zh-CN" sz="2800" i="1">
                                          <a:solidFill>
                                            <a:schemeClr val="bg1"/>
                                          </a:solidFill>
                                          <a:latin typeface="Cambria Math" charset="0"/>
                                        </a:rPr>
                                        <m:t>𝑙</m:t>
                                      </m:r>
                                      <m:r>
                                        <a:rPr kumimoji="1" lang="en-US" altLang="zh-CN" sz="2800" i="1">
                                          <a:solidFill>
                                            <a:schemeClr val="bg1"/>
                                          </a:solidFill>
                                          <a:latin typeface="Cambria Math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kumimoji="1" lang="en-US" altLang="zh-CN" sz="2800" i="1">
                                              <a:solidFill>
                                                <a:schemeClr val="bg1"/>
                                              </a:solidFill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kumimoji="1" lang="en-US" altLang="zh-CN" sz="2800" i="1">
                                              <a:solidFill>
                                                <a:schemeClr val="bg1"/>
                                              </a:solidFill>
                                              <a:latin typeface="Cambria Math" charset="0"/>
                                            </a:rPr>
                                            <m:t>𝑀</m:t>
                                          </m:r>
                                        </m:e>
                                        <m:sub>
                                          <m:r>
                                            <a:rPr kumimoji="1" lang="en-US" altLang="zh-CN" sz="2800" i="1">
                                              <a:solidFill>
                                                <a:schemeClr val="bg1"/>
                                              </a:solidFill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kumimoji="1" lang="en-US" altLang="zh-CN" sz="2800" i="1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kumimoji="1" lang="en-US" altLang="zh-CN" sz="28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𝑑𝑣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kumimoji="1" lang="en-US" altLang="zh-CN" sz="2800" i="1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sz="2800" i="1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kumimoji="1" lang="en-US" altLang="zh-CN" sz="2800" i="1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</a:rPr>
                                    <m:t>0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kumimoji="1" lang="zh-CN" alt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5756" y="4206325"/>
                <a:ext cx="3600400" cy="1273041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64007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From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err="1" smtClean="0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lang="en-US" altLang="zh-CN" baseline="-25000" dirty="0" err="1" smtClean="0">
                <a:latin typeface="Gill Sans" charset="0"/>
                <a:ea typeface="Gill Sans" charset="0"/>
                <a:cs typeface="Gill Sans" charset="0"/>
              </a:rPr>
              <a:t>mb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to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err="1" smtClean="0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lang="en-US" altLang="zh-CN" baseline="-25000" dirty="0" err="1" smtClean="0">
                <a:latin typeface="Gill Sans" charset="0"/>
                <a:ea typeface="Gill Sans" charset="0"/>
                <a:cs typeface="Gill Sans" charset="0"/>
              </a:rPr>
              <a:t>ex</a:t>
            </a:r>
            <a:endParaRPr kumimoji="1" lang="zh-CN" alt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624" y="5828178"/>
            <a:ext cx="5976664" cy="601209"/>
          </a:xfrm>
        </p:spPr>
        <p:txBody>
          <a:bodyPr anchor="ctr">
            <a:normAutofit fontScale="77500" lnSpcReduction="20000"/>
          </a:bodyPr>
          <a:lstStyle/>
          <a:p>
            <a:pPr algn="ctr"/>
            <a:r>
              <a:rPr kumimoji="1" lang="en-US" altLang="zh-CN" dirty="0" smtClean="0"/>
              <a:t>CLASS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script: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004_gildas2fits.class</a:t>
            </a:r>
            <a:endParaRPr kumimoji="1"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1811270"/>
            <a:ext cx="7912100" cy="1790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8311"/>
          <a:stretch/>
        </p:blipFill>
        <p:spPr>
          <a:xfrm>
            <a:off x="1187624" y="4005064"/>
            <a:ext cx="6921500" cy="2654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6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9512" y="3356992"/>
            <a:ext cx="896448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b="1" dirty="0">
                <a:solidFill>
                  <a:srgbClr val="FFFF00"/>
                </a:solidFill>
                <a:latin typeface="+mn-ea"/>
                <a:cs typeface="STXingkai" charset="-122"/>
              </a:rPr>
              <a:t>https://pan.baidu.com/s</a:t>
            </a:r>
            <a:r>
              <a:rPr lang="zh-CN" altLang="en-US" sz="4400" b="1" dirty="0" smtClean="0">
                <a:solidFill>
                  <a:srgbClr val="FFFF00"/>
                </a:solidFill>
                <a:latin typeface="+mn-ea"/>
                <a:cs typeface="STXingkai" charset="-122"/>
              </a:rPr>
              <a:t>/1jIlZU4I</a:t>
            </a:r>
            <a:endParaRPr lang="zh-CN" altLang="en-US" sz="4400" b="1" dirty="0">
              <a:solidFill>
                <a:srgbClr val="FFFF00"/>
              </a:solidFill>
              <a:latin typeface="+mn-ea"/>
              <a:cs typeface="STXingkai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03648" y="1916832"/>
            <a:ext cx="59046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CO</a:t>
            </a:r>
            <a:r>
              <a:rPr kumimoji="1" lang="zh-CN" altLang="en-US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d</a:t>
            </a:r>
            <a:r>
              <a:rPr kumimoji="1" lang="en-US" altLang="zh-CN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emo</a:t>
            </a:r>
            <a:r>
              <a:rPr kumimoji="1" lang="zh-CN" altLang="en-US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data</a:t>
            </a:r>
            <a:r>
              <a:rPr kumimoji="1" lang="zh-CN" altLang="en-US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and</a:t>
            </a:r>
            <a:r>
              <a:rPr kumimoji="1" lang="zh-CN" altLang="en-US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scripts</a:t>
            </a:r>
            <a:r>
              <a:rPr kumimoji="1" lang="zh-CN" altLang="en-US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are</a:t>
            </a:r>
            <a:r>
              <a:rPr kumimoji="1" lang="zh-CN" altLang="en-US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accessible</a:t>
            </a:r>
            <a:r>
              <a:rPr kumimoji="1" lang="zh-CN" altLang="en-US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from</a:t>
            </a:r>
            <a:r>
              <a:rPr kumimoji="1" lang="zh-CN" altLang="en-US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the</a:t>
            </a:r>
            <a:r>
              <a:rPr kumimoji="1" lang="zh-CN" altLang="en-US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following</a:t>
            </a:r>
            <a:r>
              <a:rPr kumimoji="1" lang="zh-CN" altLang="en-US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 smtClean="0">
                <a:solidFill>
                  <a:srgbClr val="FFFF00"/>
                </a:solidFill>
                <a:latin typeface="Gill Sans" charset="0"/>
                <a:ea typeface="Gill Sans" charset="0"/>
                <a:cs typeface="Gill Sans" charset="0"/>
              </a:rPr>
              <a:t>link.</a:t>
            </a:r>
            <a:endParaRPr kumimoji="1" lang="zh-CN" altLang="en-US" sz="3200" dirty="0">
              <a:solidFill>
                <a:srgbClr val="FFFF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246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From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W(</a:t>
            </a:r>
            <a:r>
              <a:rPr lang="en-US" altLang="zh-CN" baseline="30000" dirty="0" smtClean="0">
                <a:latin typeface="Gill Sans" charset="0"/>
                <a:ea typeface="Gill Sans" charset="0"/>
                <a:cs typeface="Gill Sans" charset="0"/>
              </a:rPr>
              <a:t>13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CO)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to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N</a:t>
            </a:r>
            <a:r>
              <a:rPr lang="en-US" altLang="zh-CN" baseline="-25000" dirty="0" smtClean="0">
                <a:latin typeface="Gill Sans" charset="0"/>
                <a:ea typeface="Gill Sans" charset="0"/>
                <a:cs typeface="Gill Sans" charset="0"/>
              </a:rPr>
              <a:t>H2</a:t>
            </a:r>
            <a:endParaRPr kumimoji="1" lang="zh-CN" altLang="en-US" baseline="-25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050" y="1687777"/>
            <a:ext cx="73279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633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Gill Sans" charset="0"/>
                <a:ea typeface="Gill Sans" charset="0"/>
                <a:cs typeface="Gill Sans" charset="0"/>
              </a:rPr>
              <a:t>From</a:t>
            </a:r>
            <a:r>
              <a:rPr lang="zh-CN" alt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>
                <a:latin typeface="Gill Sans" charset="0"/>
                <a:ea typeface="Gill Sans" charset="0"/>
                <a:cs typeface="Gill Sans" charset="0"/>
              </a:rPr>
              <a:t>W(</a:t>
            </a:r>
            <a:r>
              <a:rPr lang="en-US" altLang="zh-CN" baseline="30000" dirty="0">
                <a:latin typeface="Gill Sans" charset="0"/>
                <a:ea typeface="Gill Sans" charset="0"/>
                <a:cs typeface="Gill Sans" charset="0"/>
              </a:rPr>
              <a:t>13</a:t>
            </a:r>
            <a:r>
              <a:rPr lang="en-US" altLang="zh-CN" dirty="0">
                <a:latin typeface="Gill Sans" charset="0"/>
                <a:ea typeface="Gill Sans" charset="0"/>
                <a:cs typeface="Gill Sans" charset="0"/>
              </a:rPr>
              <a:t>CO)</a:t>
            </a:r>
            <a:r>
              <a:rPr lang="zh-CN" alt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>
                <a:latin typeface="Gill Sans" charset="0"/>
                <a:ea typeface="Gill Sans" charset="0"/>
                <a:cs typeface="Gill Sans" charset="0"/>
              </a:rPr>
              <a:t>to</a:t>
            </a:r>
            <a:r>
              <a:rPr lang="zh-CN" alt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>
                <a:latin typeface="Gill Sans" charset="0"/>
                <a:ea typeface="Gill Sans" charset="0"/>
                <a:cs typeface="Gill Sans" charset="0"/>
              </a:rPr>
              <a:t>N</a:t>
            </a:r>
            <a:r>
              <a:rPr lang="en-US" altLang="zh-CN" baseline="-25000" dirty="0">
                <a:latin typeface="Gill Sans" charset="0"/>
                <a:ea typeface="Gill Sans" charset="0"/>
                <a:cs typeface="Gill Sans" charset="0"/>
              </a:rPr>
              <a:t>H2</a:t>
            </a:r>
            <a:endParaRPr kumimoji="1" lang="zh-CN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50" y="3717032"/>
            <a:ext cx="7378700" cy="2552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2570527"/>
            <a:ext cx="5537200" cy="393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50" y="3099329"/>
            <a:ext cx="7759700" cy="48260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80208" y="1688747"/>
            <a:ext cx="5976664" cy="601209"/>
          </a:xfrm>
        </p:spPr>
        <p:txBody>
          <a:bodyPr anchor="ctr">
            <a:normAutofit lnSpcReduction="10000"/>
          </a:bodyPr>
          <a:lstStyle/>
          <a:p>
            <a:pPr marL="118872" indent="0" algn="ctr">
              <a:buNone/>
            </a:pP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For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baseline="30000" dirty="0" smtClean="0">
                <a:latin typeface="Gill Sans" charset="0"/>
                <a:ea typeface="Gill Sans" charset="0"/>
                <a:cs typeface="Gill Sans" charset="0"/>
              </a:rPr>
              <a:t>13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CO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1-0</a:t>
            </a:r>
            <a:endParaRPr kumimoji="1" lang="zh-CN" altLang="en-US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776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3068960"/>
            <a:ext cx="9144000" cy="1224136"/>
          </a:xfrm>
          <a:noFill/>
        </p:spPr>
        <p:txBody>
          <a:bodyPr lIns="0" tIns="0" rIns="0" anchor="ctr">
            <a:noAutofit/>
          </a:bodyPr>
          <a:lstStyle/>
          <a:p>
            <a:pPr marL="118872" indent="0" algn="ctr">
              <a:buNone/>
            </a:pPr>
            <a:r>
              <a:rPr kumimoji="1" lang="en-US" altLang="zh-CN" sz="4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u</a:t>
            </a:r>
            <a:r>
              <a:rPr kumimoji="1" lang="en-US" altLang="zh-CN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se</a:t>
            </a:r>
            <a:r>
              <a:rPr kumimoji="1" lang="zh-CN" alt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loops</a:t>
            </a:r>
            <a:r>
              <a:rPr kumimoji="1" lang="zh-CN" alt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to</a:t>
            </a:r>
            <a:r>
              <a:rPr kumimoji="1" lang="zh-CN" alt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reduce</a:t>
            </a:r>
            <a:r>
              <a:rPr kumimoji="1" lang="zh-CN" alt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data</a:t>
            </a:r>
            <a:r>
              <a:rPr kumimoji="1" lang="zh-CN" alt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for</a:t>
            </a:r>
            <a:r>
              <a:rPr kumimoji="1" lang="zh-CN" alt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</a:t>
            </a:r>
            <a:endParaRPr kumimoji="1" lang="en-US" altLang="zh-CN" sz="4800" b="1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  <a:p>
            <a:pPr marL="118872" indent="0" algn="ctr">
              <a:buNone/>
            </a:pPr>
            <a:r>
              <a:rPr kumimoji="1" lang="en-US" altLang="zh-CN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a</a:t>
            </a:r>
            <a:r>
              <a:rPr kumimoji="1" lang="zh-CN" alt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sample</a:t>
            </a:r>
            <a:r>
              <a:rPr kumimoji="1" lang="zh-CN" alt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of</a:t>
            </a:r>
            <a:r>
              <a:rPr kumimoji="1" lang="zh-CN" alt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sources</a:t>
            </a:r>
            <a:r>
              <a:rPr kumimoji="1" lang="zh-CN" alt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Gill Sans" charset="0"/>
                <a:ea typeface="Gill Sans" charset="0"/>
                <a:cs typeface="Gill Sans" charset="0"/>
              </a:rPr>
              <a:t> </a:t>
            </a:r>
            <a:endParaRPr kumimoji="1" lang="zh-CN" altLang="en-US" sz="4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43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5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ill Sans" charset="0"/>
                <a:ea typeface="Gill Sans" charset="0"/>
                <a:cs typeface="Gill Sans" charset="0"/>
              </a:rPr>
              <a:t>Data</a:t>
            </a:r>
            <a:r>
              <a:rPr lang="zh-CN" alt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>
                <a:latin typeface="Gill Sans" charset="0"/>
                <a:ea typeface="Gill Sans" charset="0"/>
                <a:cs typeface="Gill Sans" charset="0"/>
              </a:rPr>
              <a:t>for</a:t>
            </a:r>
            <a:r>
              <a:rPr lang="zh-CN" alt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>
                <a:latin typeface="Gill Sans" charset="0"/>
                <a:ea typeface="Gill Sans" charset="0"/>
                <a:cs typeface="Gill Sans" charset="0"/>
              </a:rPr>
              <a:t>demonstration</a:t>
            </a:r>
            <a:r>
              <a:rPr lang="zh-CN" alt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4513720"/>
            <a:ext cx="8496944" cy="1939616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Telescope: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PMO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13.7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m</a:t>
            </a:r>
          </a:p>
          <a:p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Sources: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PGCC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(</a:t>
            </a:r>
            <a:r>
              <a:rPr kumimoji="1" lang="pl-PL" altLang="zh-CN" dirty="0" smtClean="0">
                <a:latin typeface="Gill Sans" charset="0"/>
                <a:ea typeface="Gill Sans" charset="0"/>
                <a:cs typeface="Gill Sans" charset="0"/>
              </a:rPr>
              <a:t>G156.0+06.0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and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hr-HR" altLang="zh-CN" dirty="0">
                <a:latin typeface="Gill Sans" charset="0"/>
                <a:ea typeface="Gill Sans" charset="0"/>
                <a:cs typeface="Gill Sans" charset="0"/>
              </a:rPr>
              <a:t>G171.3+02.5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)</a:t>
            </a:r>
          </a:p>
          <a:p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Observation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date: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2011-11-26;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2011-12-24</a:t>
            </a:r>
          </a:p>
          <a:p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Lines: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J=1-0</a:t>
            </a:r>
            <a:r>
              <a:rPr kumimoji="1" lang="zh-CN" alt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of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CO,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baseline="30000" dirty="0" smtClean="0">
                <a:latin typeface="Gill Sans" charset="0"/>
                <a:ea typeface="Gill Sans" charset="0"/>
                <a:cs typeface="Gill Sans" charset="0"/>
              </a:rPr>
              <a:t>13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CO,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and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C</a:t>
            </a:r>
            <a:r>
              <a:rPr kumimoji="1" lang="en-US" altLang="zh-CN" baseline="30000" dirty="0" smtClean="0">
                <a:latin typeface="Gill Sans" charset="0"/>
                <a:ea typeface="Gill Sans" charset="0"/>
                <a:cs typeface="Gill Sans" charset="0"/>
              </a:rPr>
              <a:t>18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O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endParaRPr kumimoji="1" lang="zh-CN" alt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42" y="1484784"/>
            <a:ext cx="8891115" cy="29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43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Data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for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demonstration</a:t>
            </a:r>
            <a:endParaRPr kumimoji="1" lang="zh-CN" alt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844824"/>
            <a:ext cx="3705763" cy="36412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844824"/>
            <a:ext cx="4399636" cy="364126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7200" y="5922734"/>
            <a:ext cx="3500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GILDAS</a:t>
            </a:r>
            <a:r>
              <a:rPr kumimoji="1" lang="zh-CN" altLang="en-US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spectra</a:t>
            </a:r>
            <a:r>
              <a:rPr kumimoji="1" lang="zh-CN" altLang="en-US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files</a:t>
            </a:r>
            <a:endParaRPr kumimoji="1" lang="zh-CN" altLang="en-US" sz="2400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736941" y="5922736"/>
            <a:ext cx="3949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FITS</a:t>
            </a:r>
            <a:r>
              <a:rPr kumimoji="1" lang="zh-CN" altLang="en-US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images</a:t>
            </a:r>
            <a:r>
              <a:rPr kumimoji="1" lang="zh-CN" altLang="en-US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(N</a:t>
            </a:r>
            <a:r>
              <a:rPr kumimoji="1" lang="en-US" altLang="zh-CN" sz="2400" baseline="-25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H2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,</a:t>
            </a:r>
            <a:r>
              <a:rPr kumimoji="1" lang="zh-CN" altLang="en-US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2400" dirty="0" err="1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kumimoji="1" lang="en-US" altLang="zh-CN" sz="2400" baseline="-25000" dirty="0" err="1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ex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,</a:t>
            </a:r>
            <a:r>
              <a:rPr kumimoji="1" lang="zh-CN" altLang="en-US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2400" dirty="0" err="1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V</a:t>
            </a:r>
            <a:r>
              <a:rPr kumimoji="1" lang="en-US" altLang="zh-CN" sz="2400" baseline="-25000" dirty="0" err="1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lsr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,</a:t>
            </a:r>
            <a:r>
              <a:rPr kumimoji="1" lang="zh-CN" altLang="en-US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d</a:t>
            </a:r>
            <a:r>
              <a:rPr kumimoji="1" lang="en-US" altLang="zh-CN" sz="2400" baseline="-25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v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</a:t>
            </a:r>
            <a:endParaRPr kumimoji="1" lang="zh-CN" altLang="en-US" sz="2400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2" name="Left Arrow 11"/>
          <p:cNvSpPr/>
          <p:nvPr/>
        </p:nvSpPr>
        <p:spPr>
          <a:xfrm flipH="1">
            <a:off x="4030473" y="3511503"/>
            <a:ext cx="468336" cy="334268"/>
          </a:xfrm>
          <a:prstGeom prst="left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8881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Tools</a:t>
            </a:r>
            <a:endParaRPr kumimoji="1" lang="zh-CN" alt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15616" y="1556792"/>
            <a:ext cx="7704856" cy="4824536"/>
          </a:xfrm>
        </p:spPr>
        <p:txBody>
          <a:bodyPr>
            <a:normAutofit/>
          </a:bodyPr>
          <a:lstStyle/>
          <a:p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GILDAS/CLASS</a:t>
            </a:r>
          </a:p>
          <a:p>
            <a:pPr lvl="1"/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Combine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individual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observations</a:t>
            </a:r>
          </a:p>
          <a:p>
            <a:pPr lvl="1"/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Remove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baselines</a:t>
            </a:r>
          </a:p>
          <a:p>
            <a:pPr lvl="1"/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Produce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FITS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cubes</a:t>
            </a:r>
          </a:p>
          <a:p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Python</a:t>
            </a:r>
          </a:p>
          <a:p>
            <a:pPr lvl="1"/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Velocity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integrated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intensity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maps</a:t>
            </a:r>
          </a:p>
          <a:p>
            <a:pPr lvl="1"/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N</a:t>
            </a:r>
            <a:r>
              <a:rPr kumimoji="1" lang="en-US" altLang="zh-CN" baseline="-25000" dirty="0" smtClean="0">
                <a:latin typeface="Gill Sans" charset="0"/>
                <a:ea typeface="Gill Sans" charset="0"/>
                <a:cs typeface="Gill Sans" charset="0"/>
              </a:rPr>
              <a:t>H2</a:t>
            </a:r>
            <a:r>
              <a:rPr kumimoji="1" lang="zh-CN" altLang="en-US" baseline="-250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and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err="1" smtClean="0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kumimoji="1" lang="en-US" altLang="zh-CN" baseline="-25000" dirty="0" err="1" smtClean="0">
                <a:latin typeface="Gill Sans" charset="0"/>
                <a:ea typeface="Gill Sans" charset="0"/>
                <a:cs typeface="Gill Sans" charset="0"/>
              </a:rPr>
              <a:t>ex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maps</a:t>
            </a:r>
          </a:p>
          <a:p>
            <a:pPr lvl="1"/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Velocity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distributions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and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velocity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dispersions</a:t>
            </a:r>
            <a:endParaRPr kumimoji="1" lang="zh-CN" altLang="en-US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81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GILDAS/CLASS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basics</a:t>
            </a:r>
            <a:endParaRPr kumimoji="1" lang="zh-CN" alt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331640" y="2645623"/>
            <a:ext cx="7200800" cy="3582347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Download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and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documentation</a:t>
            </a:r>
          </a:p>
          <a:p>
            <a:pPr lvl="1"/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  <a:hlinkClick r:id="rId2"/>
              </a:rPr>
              <a:t>http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  <a:hlinkClick r:id="rId2"/>
              </a:rPr>
              <a:t>://www.iram.fr/IRAMFR/GILDAS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  <a:hlinkClick r:id="rId2"/>
              </a:rPr>
              <a:t>/</a:t>
            </a:r>
            <a:endParaRPr kumimoji="1" lang="en-US" altLang="zh-CN" dirty="0" smtClean="0">
              <a:latin typeface="Gill Sans" charset="0"/>
              <a:ea typeface="Gill Sans" charset="0"/>
              <a:cs typeface="Gill Sans" charset="0"/>
            </a:endParaRPr>
          </a:p>
          <a:p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A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short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tutorial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in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Chinese</a:t>
            </a:r>
          </a:p>
          <a:p>
            <a:pPr lvl="1"/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  <a:hlinkClick r:id="rId3"/>
              </a:rPr>
              <a:t>http://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  <a:hlinkClick r:id="rId3"/>
              </a:rPr>
              <a:t>www.radioast.csdb.cn/tools.php</a:t>
            </a:r>
            <a:endParaRPr kumimoji="1" lang="en-US" altLang="zh-CN" dirty="0" smtClean="0">
              <a:latin typeface="Gill Sans" charset="0"/>
              <a:ea typeface="Gill Sans" charset="0"/>
              <a:cs typeface="Gill Sans" charset="0"/>
            </a:endParaRPr>
          </a:p>
          <a:p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</a:rPr>
              <a:t>CLASS tutorial by Jerome </a:t>
            </a:r>
            <a:r>
              <a:rPr kumimoji="1" lang="en-US" altLang="zh-CN" dirty="0" err="1" smtClean="0">
                <a:latin typeface="Gill Sans" charset="0"/>
                <a:ea typeface="Gill Sans" charset="0"/>
                <a:cs typeface="Gill Sans" charset="0"/>
              </a:rPr>
              <a:t>Pety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(IRAM)</a:t>
            </a:r>
          </a:p>
          <a:p>
            <a:pPr lvl="1"/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  <a:hlinkClick r:id="rId4"/>
              </a:rPr>
              <a:t>http://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  <a:hlinkClick r:id="rId4"/>
              </a:rPr>
              <a:t>www.iram.es/IRAMES/events/summerschool2015/presentations/pety-bardeau-gratier-class-tutorial-ss15.pdf</a:t>
            </a:r>
            <a:endParaRPr kumimoji="1" lang="en-US" altLang="zh-CN" dirty="0" smtClean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2060848"/>
            <a:ext cx="54726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Some</a:t>
            </a:r>
            <a:r>
              <a:rPr kumimoji="1" lang="zh-CN" altLang="en-US" sz="3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useful</a:t>
            </a:r>
            <a:r>
              <a:rPr kumimoji="1" lang="zh-CN" altLang="en-US" sz="3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sz="3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information</a:t>
            </a:r>
            <a:r>
              <a:rPr kumimoji="1"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:</a:t>
            </a:r>
            <a:endParaRPr kumimoji="1" lang="zh-CN" altLang="en-US" sz="3200" dirty="0">
              <a:solidFill>
                <a:schemeClr val="accent1">
                  <a:lumMod val="20000"/>
                  <a:lumOff val="80000"/>
                </a:schemeClr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076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Python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dependencies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endParaRPr kumimoji="1" lang="zh-CN" alt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2243730"/>
            <a:ext cx="7776864" cy="720079"/>
          </a:xfrm>
        </p:spPr>
        <p:txBody>
          <a:bodyPr>
            <a:normAutofit/>
          </a:bodyPr>
          <a:lstStyle/>
          <a:p>
            <a:pPr marL="438912" lvl="1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r>
              <a:rPr kumimoji="1" lang="en-US" altLang="zh-CN" dirty="0" err="1">
                <a:latin typeface="Gill Sans" charset="0"/>
                <a:ea typeface="Gill Sans" charset="0"/>
                <a:cs typeface="Gill Sans" charset="0"/>
              </a:rPr>
              <a:t>numpy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</a:rPr>
              <a:t>,</a:t>
            </a:r>
            <a:r>
              <a:rPr kumimoji="1" lang="zh-CN" alt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err="1">
                <a:latin typeface="Gill Sans" charset="0"/>
                <a:ea typeface="Gill Sans" charset="0"/>
                <a:cs typeface="Gill Sans" charset="0"/>
              </a:rPr>
              <a:t>matplotlib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</a:rPr>
              <a:t>,</a:t>
            </a:r>
            <a:r>
              <a:rPr kumimoji="1" lang="zh-CN" alt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err="1">
                <a:latin typeface="Gill Sans" charset="0"/>
                <a:ea typeface="Gill Sans" charset="0"/>
                <a:cs typeface="Gill Sans" charset="0"/>
              </a:rPr>
              <a:t>astropy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</a:rPr>
              <a:t>,</a:t>
            </a:r>
            <a:r>
              <a:rPr kumimoji="1" lang="zh-CN" alt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</a:rPr>
              <a:t>spectral-cube,</a:t>
            </a:r>
            <a:r>
              <a:rPr kumimoji="1" lang="zh-CN" alt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err="1" smtClean="0">
                <a:latin typeface="Gill Sans" charset="0"/>
                <a:ea typeface="Gill Sans" charset="0"/>
                <a:cs typeface="Gill Sans" charset="0"/>
              </a:rPr>
              <a:t>aplpy</a:t>
            </a:r>
            <a:endParaRPr kumimoji="1" lang="en-US" altLang="zh-CN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996952"/>
            <a:ext cx="8363272" cy="3456384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438912" lvl="1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r>
              <a:rPr kumimoji="1" lang="en-US" altLang="zh-CN" dirty="0" err="1" smtClean="0">
                <a:latin typeface="Gill Sans" charset="0"/>
                <a:ea typeface="Gill Sans" charset="0"/>
                <a:cs typeface="Gill Sans" charset="0"/>
              </a:rPr>
              <a:t>Aanconda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distribution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endParaRPr kumimoji="1" lang="en-US" altLang="zh-CN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704088" lvl="2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  <a:hlinkClick r:id="rId2"/>
              </a:rPr>
              <a:t>https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  <a:hlinkClick r:id="rId2"/>
              </a:rPr>
              <a:t>://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  <a:hlinkClick r:id="rId2"/>
              </a:rPr>
              <a:t>www.continuum.io/downloads</a:t>
            </a:r>
            <a:endParaRPr kumimoji="1" lang="en-US" altLang="zh-CN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438912" lvl="1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Install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packages</a:t>
            </a:r>
          </a:p>
          <a:p>
            <a:pPr marL="704088" lvl="2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r>
              <a:rPr kumimoji="1" lang="en-US" altLang="zh-CN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pip</a:t>
            </a:r>
            <a:r>
              <a:rPr kumimoji="1" lang="zh-CN" altLang="en-US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install</a:t>
            </a:r>
            <a:r>
              <a:rPr kumimoji="1" lang="zh-CN" altLang="en-US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package-name</a:t>
            </a:r>
          </a:p>
          <a:p>
            <a:pPr marL="438912" lvl="1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Some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python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tutorials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for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beginners</a:t>
            </a:r>
          </a:p>
          <a:p>
            <a:pPr marL="704088" lvl="2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A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Byte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of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Python: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  <a:hlinkClick r:id="rId3"/>
              </a:rPr>
              <a:t>https://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  <a:hlinkClick r:id="rId3"/>
              </a:rPr>
              <a:t>python.swaroopch.com</a:t>
            </a:r>
            <a:endParaRPr kumimoji="1" lang="en-US" altLang="zh-CN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704088" lvl="2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Python4astronomers: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  <a:hlinkClick r:id="rId4"/>
              </a:rPr>
              <a:t>http://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  <a:hlinkClick r:id="rId4"/>
              </a:rPr>
              <a:t>python4astronomers.github.io</a:t>
            </a:r>
            <a:endParaRPr kumimoji="1" lang="en-US" altLang="zh-CN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704088" lvl="2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r>
              <a:rPr kumimoji="1" lang="en-US" altLang="zh-CN" dirty="0" err="1" smtClean="0">
                <a:latin typeface="Gill Sans" charset="0"/>
                <a:ea typeface="Gill Sans" charset="0"/>
                <a:cs typeface="Gill Sans" charset="0"/>
              </a:rPr>
              <a:t>Astropy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Tutorials: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  <a:hlinkClick r:id="rId5"/>
              </a:rPr>
              <a:t>http://www.astropy.org/astropy-tutorials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  <a:hlinkClick r:id="rId5"/>
              </a:rPr>
              <a:t>/</a:t>
            </a:r>
            <a:endParaRPr kumimoji="1" lang="en-US" altLang="zh-CN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704088" lvl="2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endParaRPr kumimoji="1" lang="en-US" altLang="zh-CN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438912" lvl="1" indent="-320040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</a:pPr>
            <a:endParaRPr kumimoji="1" lang="en-US" altLang="zh-CN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65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188640"/>
            <a:ext cx="8229600" cy="1252728"/>
          </a:xfrm>
        </p:spPr>
        <p:txBody>
          <a:bodyPr/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A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brief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workflow</a:t>
            </a:r>
            <a:endParaRPr kumimoji="1" lang="zh-CN" alt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58571657"/>
              </p:ext>
            </p:extLst>
          </p:nvPr>
        </p:nvGraphicFramePr>
        <p:xfrm>
          <a:off x="1115616" y="1484784"/>
          <a:ext cx="3456384" cy="45323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253954806"/>
              </p:ext>
            </p:extLst>
          </p:nvPr>
        </p:nvGraphicFramePr>
        <p:xfrm>
          <a:off x="4788024" y="1486336"/>
          <a:ext cx="3456384" cy="45323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421650" y="6143871"/>
            <a:ext cx="2844316" cy="420527"/>
          </a:xfrm>
        </p:spPr>
        <p:txBody>
          <a:bodyPr anchor="ctr">
            <a:normAutofit fontScale="70000" lnSpcReduction="20000"/>
          </a:bodyPr>
          <a:lstStyle/>
          <a:p>
            <a:pPr marL="118872" indent="0" algn="ctr">
              <a:buNone/>
            </a:pP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i</a:t>
            </a:r>
            <a:r>
              <a:rPr kumimoji="1" lang="en-US" altLang="zh-CN" smtClean="0">
                <a:latin typeface="Gill Sans" charset="0"/>
                <a:ea typeface="Gill Sans" charset="0"/>
                <a:cs typeface="Gill Sans" charset="0"/>
              </a:rPr>
              <a:t>n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GILDAS/CLASS</a:t>
            </a:r>
            <a:endParaRPr kumimoji="1" lang="zh-CN" alt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5417136" y="6136675"/>
            <a:ext cx="2198159" cy="420527"/>
          </a:xfrm>
          <a:prstGeom prst="rect">
            <a:avLst/>
          </a:prstGeom>
        </p:spPr>
        <p:txBody>
          <a:bodyPr vert="horz" lIns="54864" tIns="91440" rtlCol="0" anchor="ctr">
            <a:normAutofit fontScale="70000" lnSpcReduction="20000"/>
          </a:bodyPr>
          <a:lstStyle>
            <a:lvl1pPr marL="438912" indent="-32004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200" kern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73152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3pPr>
            <a:lvl4pPr marL="12161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4pPr>
            <a:lvl5pPr marL="142646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18872" indent="0" algn="ctr">
              <a:buFont typeface="Wingdings 2"/>
              <a:buNone/>
            </a:pPr>
            <a:r>
              <a:rPr kumimoji="1" lang="en-US" altLang="zh-CN" dirty="0">
                <a:latin typeface="Gill Sans" charset="0"/>
                <a:ea typeface="Gill Sans" charset="0"/>
                <a:cs typeface="Gill Sans" charset="0"/>
              </a:rPr>
              <a:t>i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n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python</a:t>
            </a:r>
            <a:endParaRPr kumimoji="1" lang="zh-CN" alt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6" name="Elbow Connector 25"/>
          <p:cNvCxnSpPr>
            <a:cxnSpLocks/>
          </p:cNvCxnSpPr>
          <p:nvPr/>
        </p:nvCxnSpPr>
        <p:spPr>
          <a:xfrm flipV="1">
            <a:off x="3941136" y="1986952"/>
            <a:ext cx="1548000" cy="3528000"/>
          </a:xfrm>
          <a:prstGeom prst="bentConnector3">
            <a:avLst/>
          </a:prstGeom>
          <a:ln w="762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147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42" y="1916832"/>
            <a:ext cx="8891115" cy="29523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Combine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individual</a:t>
            </a:r>
            <a:r>
              <a:rPr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altLang="zh-CN" dirty="0" smtClean="0">
                <a:latin typeface="Gill Sans" charset="0"/>
                <a:ea typeface="Gill Sans" charset="0"/>
                <a:cs typeface="Gill Sans" charset="0"/>
              </a:rPr>
              <a:t>observations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806430"/>
            <a:ext cx="8229600" cy="667544"/>
          </a:xfrm>
        </p:spPr>
        <p:txBody>
          <a:bodyPr anchor="ctr">
            <a:normAutofit fontScale="77500" lnSpcReduction="20000"/>
          </a:bodyPr>
          <a:lstStyle/>
          <a:p>
            <a:pPr algn="ctr"/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CLASS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scripts: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001_Combine.class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&amp;</a:t>
            </a:r>
            <a:r>
              <a:rPr kumimoji="1" lang="zh-CN" alt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kumimoji="1" lang="en-US" altLang="zh-CN" dirty="0" smtClean="0">
                <a:latin typeface="Gill Sans" charset="0"/>
                <a:ea typeface="Gill Sans" charset="0"/>
                <a:cs typeface="Gill Sans" charset="0"/>
              </a:rPr>
              <a:t>002_average.class</a:t>
            </a:r>
            <a:endParaRPr kumimoji="1" lang="zh-CN" alt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1" y="1772816"/>
            <a:ext cx="9141259" cy="388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07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My_choice">
  <a:themeElements>
    <a:clrScheme name="模块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模块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模块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11792</TotalTime>
  <Words>316</Words>
  <Application>Microsoft Macintosh PowerPoint</Application>
  <PresentationFormat>On-screen Show (4:3)</PresentationFormat>
  <Paragraphs>72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5" baseType="lpstr">
      <vt:lpstr>Cambria Math</vt:lpstr>
      <vt:lpstr>Corbel</vt:lpstr>
      <vt:lpstr>Courier</vt:lpstr>
      <vt:lpstr>DengXian</vt:lpstr>
      <vt:lpstr>Gill Sans</vt:lpstr>
      <vt:lpstr>Microsoft YaHei</vt:lpstr>
      <vt:lpstr>STXingkai</vt:lpstr>
      <vt:lpstr>Wingdings</vt:lpstr>
      <vt:lpstr>Wingdings 2</vt:lpstr>
      <vt:lpstr>Wingdings 3</vt:lpstr>
      <vt:lpstr>华文楷体</vt:lpstr>
      <vt:lpstr>Arial</vt:lpstr>
      <vt:lpstr>My_choice</vt:lpstr>
      <vt:lpstr>PowerPoint Presentation</vt:lpstr>
      <vt:lpstr>PowerPoint Presentation</vt:lpstr>
      <vt:lpstr>Data for demonstration </vt:lpstr>
      <vt:lpstr>Data for demonstration</vt:lpstr>
      <vt:lpstr>Tools</vt:lpstr>
      <vt:lpstr>GILDAS/CLASS  basics</vt:lpstr>
      <vt:lpstr>Python dependencies </vt:lpstr>
      <vt:lpstr>A brief workflow</vt:lpstr>
      <vt:lpstr>Combine individual observations</vt:lpstr>
      <vt:lpstr>Baseline fitting and removal</vt:lpstr>
      <vt:lpstr>PowerPoint Presentation</vt:lpstr>
      <vt:lpstr>PowerPoint Presentation</vt:lpstr>
      <vt:lpstr>From GILDAS format to FITS cube</vt:lpstr>
      <vt:lpstr>From GILDAS format to FITS cube</vt:lpstr>
      <vt:lpstr>Update FITS header</vt:lpstr>
      <vt:lpstr>Update FITS header</vt:lpstr>
      <vt:lpstr>Produce moment 0, 1, 2 maps</vt:lpstr>
      <vt:lpstr>Moment 0, 1, 2</vt:lpstr>
      <vt:lpstr>From Tmb to Tex</vt:lpstr>
      <vt:lpstr>From W(13CO) to NH2</vt:lpstr>
      <vt:lpstr>From W(13CO) to NH2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pc-scale kinematics of EGOs</dc:title>
  <dc:creator>Jinghua Yuan</dc:creator>
  <cp:lastModifiedBy>Jinghua Yuan</cp:lastModifiedBy>
  <cp:revision>484</cp:revision>
  <cp:lastPrinted>2015-10-16T02:04:40Z</cp:lastPrinted>
  <dcterms:created xsi:type="dcterms:W3CDTF">2015-04-29T06:14:40Z</dcterms:created>
  <dcterms:modified xsi:type="dcterms:W3CDTF">2016-12-13T01:37:13Z</dcterms:modified>
</cp:coreProperties>
</file>

<file path=docProps/thumbnail.jpeg>
</file>